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slides/slide5.xml" ContentType="application/vnd.openxmlformats-officedocument.presentationml.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gs/tag56.xml" ContentType="application/vnd.openxmlformats-officedocument.presentationml.tag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ags/tag57.xml" ContentType="application/vnd.openxmlformats-officedocument.presentationml.tags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slides/slide21.xml" ContentType="application/vnd.openxmlformats-officedocument.presentationml.slide+xml"/>
  <Override PartName="/ppt/tags/tag81.xml" ContentType="application/vnd.openxmlformats-officedocument.presentationml.tag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type="screen16x9" cy="5143500" cx="9144000"/>
  <p:notesSz cx="6858000" cy="9144000"/>
  <p:defaultTextStyle>
    <a:defPPr>
      <a:defRPr lang="en-US"/>
    </a:defPPr>
    <a:lvl1pPr algn="l" defTabSz="4572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838995"/>
    <a:srgbClr val="DC8D59"/>
    <a:srgbClr val="AA9A8B"/>
    <a:srgbClr val="F6F2F3"/>
    <a:srgbClr val="D8CCBA"/>
    <a:srgbClr val="CAA9A2"/>
    <a:srgbClr val="9F96A7"/>
    <a:srgbClr val="EBC3BF"/>
    <a:srgbClr val="FEFCFC"/>
    <a:srgbClr val="DAA1A1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6614" autoAdjust="0"/>
    <p:restoredTop sz="93992" autoAdjust="0"/>
  </p:normalViewPr>
  <p:slideViewPr>
    <p:cSldViewPr showGuides="1" snapToGrid="0">
      <p:cViewPr>
        <p:scale>
          <a:sx n="82" d="100"/>
          <a:sy n="82" d="100"/>
        </p:scale>
        <p:origin x="398" y="427"/>
      </p:cViewPr>
      <p:guideLst>
        <p:guide pos="886"/>
        <p:guide orient="horz" pos="3240"/>
        <p:guide orient="horz" pos="2952"/>
        <p:guide orient="horz" pos="2434"/>
        <p:guide orient="horz" pos="2818"/>
        <p:guide orient="horz" pos="1024"/>
        <p:guide orient="horz" pos="2067"/>
        <p:guide orient="horz" pos="1844"/>
        <p:guide pos="293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8"/>
      </p:cViewPr>
    </p:cSldViewPr>
  </p:notes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tableStyles" Target="tableStyles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/Relationships>
</file>

<file path=ppt/handoutMasters/_rels/handout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3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774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59CEDF00-B687-4518-A523-F35356445D8E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75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776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AF37DF39-E0DC-43CD-A1BD-70206D7A237E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</p:handoutMaster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7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768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AA0DFCB8-7EF4-48C1-8984-7222E239D7EE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69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8770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771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772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43A3BA41-6BA2-47AC-9C1D-5ECEA0A6E282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emf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F6F2F3"/>
        </a:solidFill>
        <a:effectLst/>
      </p:bgPr>
    </p:bg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AutoShape 7"/>
          <p:cNvSpPr>
            <a:spLocks noChangeAspect="1" noChangeArrowheads="1" noTextEdit="1"/>
          </p:cNvSpPr>
          <p:nvPr userDrawn="1"/>
        </p:nvSpPr>
        <p:spPr bwMode="auto">
          <a:xfrm>
            <a:off x="5326912" y="-251125"/>
            <a:ext cx="1556313" cy="1004708"/>
          </a:xfrm>
          <a:prstGeom prst="rect"/>
          <a:noFill/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/>
          </a:p>
        </p:txBody>
      </p:sp>
      <p:pic>
        <p:nvPicPr>
          <p:cNvPr id="2097152" name="图片 2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1160463" y="-740780"/>
            <a:ext cx="4977552" cy="4930815"/>
          </a:xfrm>
          <a:prstGeom prst="rect"/>
        </p:spPr>
      </p:pic>
      <p:pic>
        <p:nvPicPr>
          <p:cNvPr id="2097153" name="图片 4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967961" y="1888243"/>
            <a:ext cx="2993770" cy="4471216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rgbClr val="F6F2F3"/>
        </a:solidFill>
        <a:effectLst/>
      </p:bgPr>
    </p:bg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AutoShape 7"/>
          <p:cNvSpPr>
            <a:spLocks noChangeAspect="1" noChangeArrowheads="1" noTextEdit="1"/>
          </p:cNvSpPr>
          <p:nvPr userDrawn="1"/>
        </p:nvSpPr>
        <p:spPr bwMode="auto">
          <a:xfrm>
            <a:off x="5326912" y="-251125"/>
            <a:ext cx="1556313" cy="1004708"/>
          </a:xfrm>
          <a:prstGeom prst="rect"/>
          <a:noFill/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/>
          </a:p>
        </p:txBody>
      </p:sp>
      <p:pic>
        <p:nvPicPr>
          <p:cNvPr id="2097157" name="图片 1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430005" y="3645876"/>
            <a:ext cx="2231095" cy="1981058"/>
          </a:xfrm>
          <a:prstGeom prst="rect"/>
        </p:spPr>
      </p:pic>
      <p:pic>
        <p:nvPicPr>
          <p:cNvPr id="2097158" name="图片 5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7855777" y="-801538"/>
            <a:ext cx="1763115" cy="2648811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669989D-4831-4E99-B76E-9A53CB0F3A8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4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5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E3F9CDB-1F21-4789-A81E-8FEA25CE194B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内容与标题"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1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altLang="en-US" lang="zh-CN"/>
              <a:t>单击此处编辑母版标题样式</a:t>
            </a:r>
            <a:endParaRPr dirty="0" lang="en-US"/>
          </a:p>
        </p:txBody>
      </p:sp>
      <p:sp>
        <p:nvSpPr>
          <p:cNvPr id="1048752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dirty="0" lang="en-US"/>
          </a:p>
        </p:txBody>
      </p:sp>
      <p:sp>
        <p:nvSpPr>
          <p:cNvPr id="1048753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indent="0" marL="0">
              <a:buNone/>
              <a:defRPr sz="1200"/>
            </a:lvl1pPr>
            <a:lvl2pPr indent="0" marL="342900">
              <a:buNone/>
              <a:defRPr sz="1050"/>
            </a:lvl2pPr>
            <a:lvl3pPr indent="0" marL="685800">
              <a:buNone/>
              <a:defRPr sz="900"/>
            </a:lvl3pPr>
            <a:lvl4pPr indent="0" marL="1028700">
              <a:buNone/>
              <a:defRPr sz="750"/>
            </a:lvl4pPr>
            <a:lvl5pPr indent="0" marL="1371600">
              <a:buNone/>
              <a:defRPr sz="750"/>
            </a:lvl5pPr>
            <a:lvl6pPr indent="0" marL="1714500">
              <a:buNone/>
              <a:defRPr sz="750"/>
            </a:lvl6pPr>
            <a:lvl7pPr indent="0" marL="2057400">
              <a:buNone/>
              <a:defRPr sz="750"/>
            </a:lvl7pPr>
            <a:lvl8pPr indent="0" marL="2400300">
              <a:buNone/>
              <a:defRPr sz="750"/>
            </a:lvl8pPr>
            <a:lvl9pPr indent="0" marL="2743200">
              <a:buNone/>
              <a:defRPr sz="75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75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669989D-4831-4E99-B76E-9A53CB0F3A8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5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5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E3F9CDB-1F21-4789-A81E-8FEA25CE194B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图片与标题"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altLang="en-US" lang="zh-CN"/>
              <a:t>单击此处编辑母版标题样式</a:t>
            </a:r>
            <a:endParaRPr dirty="0" lang="en-US"/>
          </a:p>
        </p:txBody>
      </p:sp>
      <p:sp>
        <p:nvSpPr>
          <p:cNvPr id="1048743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indent="0" marL="0">
              <a:buNone/>
              <a:defRPr sz="2400"/>
            </a:lvl1pPr>
            <a:lvl2pPr indent="0" marL="342900">
              <a:buNone/>
              <a:defRPr sz="2100"/>
            </a:lvl2pPr>
            <a:lvl3pPr indent="0" marL="685800">
              <a:buNone/>
              <a:defRPr sz="1800"/>
            </a:lvl3pPr>
            <a:lvl4pPr indent="0" marL="1028700">
              <a:buNone/>
              <a:defRPr sz="1500"/>
            </a:lvl4pPr>
            <a:lvl5pPr indent="0" marL="1371600">
              <a:buNone/>
              <a:defRPr sz="1500"/>
            </a:lvl5pPr>
            <a:lvl6pPr indent="0" marL="1714500">
              <a:buNone/>
              <a:defRPr sz="1500"/>
            </a:lvl6pPr>
            <a:lvl7pPr indent="0" marL="2057400">
              <a:buNone/>
              <a:defRPr sz="1500"/>
            </a:lvl7pPr>
            <a:lvl8pPr indent="0" marL="2400300">
              <a:buNone/>
              <a:defRPr sz="1500"/>
            </a:lvl8pPr>
            <a:lvl9pPr indent="0" marL="2743200">
              <a:buNone/>
              <a:defRPr sz="1500"/>
            </a:lvl9pPr>
          </a:lstStyle>
          <a:p>
            <a:r>
              <a:rPr altLang="en-US" lang="zh-CN"/>
              <a:t>单击图标添加图片</a:t>
            </a:r>
            <a:endParaRPr dirty="0" lang="en-US"/>
          </a:p>
        </p:txBody>
      </p:sp>
      <p:sp>
        <p:nvSpPr>
          <p:cNvPr id="104874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indent="0" marL="0">
              <a:buNone/>
              <a:defRPr sz="1200"/>
            </a:lvl1pPr>
            <a:lvl2pPr indent="0" marL="342900">
              <a:buNone/>
              <a:defRPr sz="1050"/>
            </a:lvl2pPr>
            <a:lvl3pPr indent="0" marL="685800">
              <a:buNone/>
              <a:defRPr sz="900"/>
            </a:lvl3pPr>
            <a:lvl4pPr indent="0" marL="1028700">
              <a:buNone/>
              <a:defRPr sz="750"/>
            </a:lvl4pPr>
            <a:lvl5pPr indent="0" marL="1371600">
              <a:buNone/>
              <a:defRPr sz="750"/>
            </a:lvl5pPr>
            <a:lvl6pPr indent="0" marL="1714500">
              <a:buNone/>
              <a:defRPr sz="750"/>
            </a:lvl6pPr>
            <a:lvl7pPr indent="0" marL="2057400">
              <a:buNone/>
              <a:defRPr sz="750"/>
            </a:lvl7pPr>
            <a:lvl8pPr indent="0" marL="2400300">
              <a:buNone/>
              <a:defRPr sz="750"/>
            </a:lvl8pPr>
            <a:lvl9pPr indent="0" marL="2743200">
              <a:buNone/>
              <a:defRPr sz="75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74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669989D-4831-4E99-B76E-9A53CB0F3A8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4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4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E3F9CDB-1F21-4789-A81E-8FEA25CE194B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标题和竖排文字"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dirty="0" lang="en-US"/>
          </a:p>
        </p:txBody>
      </p:sp>
      <p:sp>
        <p:nvSpPr>
          <p:cNvPr id="1048758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dirty="0" lang="en-US"/>
          </a:p>
        </p:txBody>
      </p:sp>
      <p:sp>
        <p:nvSpPr>
          <p:cNvPr id="104875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669989D-4831-4E99-B76E-9A53CB0F3A8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6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6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E3F9CDB-1F21-4789-A81E-8FEA25CE194B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垂直排列标题与 文本"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p>
            <a:r>
              <a:rPr altLang="en-US" lang="zh-CN"/>
              <a:t>单击此处编辑母版标题样式</a:t>
            </a:r>
            <a:endParaRPr dirty="0" lang="en-US"/>
          </a:p>
        </p:txBody>
      </p:sp>
      <p:sp>
        <p:nvSpPr>
          <p:cNvPr id="104876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dirty="0" lang="en-US"/>
          </a:p>
        </p:txBody>
      </p:sp>
      <p:sp>
        <p:nvSpPr>
          <p:cNvPr id="104876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669989D-4831-4E99-B76E-9A53CB0F3A8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6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6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E3F9CDB-1F21-4789-A81E-8FEA25CE194B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CFC"/>
        </a:solidFill>
        <a:effectLst/>
      </p:bgPr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lang="zh-CN"/>
              <a:t>单击此处编辑母版标题样式</a:t>
            </a:r>
            <a:endParaRPr dirty="0"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dirty="0"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9989D-4831-4E99-B76E-9A53CB0F3A8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F9CDB-1F21-4789-A81E-8FEA25CE194B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  <p:txStyles>
    <p:titleStyle>
      <a:lvl1pPr algn="l" defTabSz="685800" eaLnBrk="1" hangingPunct="1" latinLnBrk="0" rtl="0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685800" eaLnBrk="1" hangingPunct="1" indent="-171450" latinLnBrk="0" marL="171450" rtl="0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171450" latinLnBrk="0" marL="5143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71450" latinLnBrk="0" marL="8572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171450" latinLnBrk="0" marL="12001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71450" latinLnBrk="0" marL="15430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tags" Target="../tags/tag57.xml"/><Relationship Id="rId2" Type="http://schemas.openxmlformats.org/officeDocument/2006/relationships/image" Target="../media/image15.jpeg"/><Relationship Id="rId3" Type="http://schemas.openxmlformats.org/officeDocument/2006/relationships/slideLayout" Target="../slideLayouts/slideLayout2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6" Type="http://schemas.openxmlformats.org/officeDocument/2006/relationships/tags" Target="../tags/tag6.xml"/><Relationship Id="rId7" Type="http://schemas.openxmlformats.org/officeDocument/2006/relationships/tags" Target="../tags/tag7.xml"/><Relationship Id="rId8" Type="http://schemas.openxmlformats.org/officeDocument/2006/relationships/tags" Target="../tags/tag8.xml"/><Relationship Id="rId9" Type="http://schemas.openxmlformats.org/officeDocument/2006/relationships/tags" Target="../tags/tag9.xml"/><Relationship Id="rId10" Type="http://schemas.openxmlformats.org/officeDocument/2006/relationships/tags" Target="../tags/tag10.xml"/><Relationship Id="rId11" Type="http://schemas.openxmlformats.org/officeDocument/2006/relationships/tags" Target="../tags/tag11.xml"/><Relationship Id="rId12" Type="http://schemas.openxmlformats.org/officeDocument/2006/relationships/tags" Target="../tags/tag12.xml"/><Relationship Id="rId13" Type="http://schemas.openxmlformats.org/officeDocument/2006/relationships/tags" Target="../tags/tag13.xml"/><Relationship Id="rId14" Type="http://schemas.openxmlformats.org/officeDocument/2006/relationships/tags" Target="../tags/tag14.xml"/><Relationship Id="rId15" Type="http://schemas.openxmlformats.org/officeDocument/2006/relationships/tags" Target="../tags/tag15.xml"/><Relationship Id="rId16" Type="http://schemas.openxmlformats.org/officeDocument/2006/relationships/tags" Target="../tags/tag16.xml"/><Relationship Id="rId17" Type="http://schemas.openxmlformats.org/officeDocument/2006/relationships/tags" Target="../tags/tag17.xml"/><Relationship Id="rId18" Type="http://schemas.openxmlformats.org/officeDocument/2006/relationships/image" Target="../media/image5.png"/><Relationship Id="rId19" Type="http://schemas.openxmlformats.org/officeDocument/2006/relationships/slideLayout" Target="../slideLayouts/slideLayout1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tags" Target="../tags/tag58.xml"/><Relationship Id="rId2" Type="http://schemas.openxmlformats.org/officeDocument/2006/relationships/tags" Target="../tags/tag59.xml"/><Relationship Id="rId3" Type="http://schemas.openxmlformats.org/officeDocument/2006/relationships/tags" Target="../tags/tag60.xml"/><Relationship Id="rId4" Type="http://schemas.openxmlformats.org/officeDocument/2006/relationships/tags" Target="../tags/tag61.xml"/><Relationship Id="rId5" Type="http://schemas.openxmlformats.org/officeDocument/2006/relationships/tags" Target="../tags/tag62.xml"/><Relationship Id="rId6" Type="http://schemas.openxmlformats.org/officeDocument/2006/relationships/tags" Target="../tags/tag63.xml"/><Relationship Id="rId7" Type="http://schemas.openxmlformats.org/officeDocument/2006/relationships/tags" Target="../tags/tag64.xml"/><Relationship Id="rId8" Type="http://schemas.openxmlformats.org/officeDocument/2006/relationships/tags" Target="../tags/tag65.xml"/><Relationship Id="rId9" Type="http://schemas.openxmlformats.org/officeDocument/2006/relationships/tags" Target="../tags/tag66.xml"/><Relationship Id="rId10" Type="http://schemas.openxmlformats.org/officeDocument/2006/relationships/tags" Target="../tags/tag67.xml"/><Relationship Id="rId11" Type="http://schemas.openxmlformats.org/officeDocument/2006/relationships/tags" Target="../tags/tag68.xml"/><Relationship Id="rId12" Type="http://schemas.openxmlformats.org/officeDocument/2006/relationships/tags" Target="../tags/tag69.xml"/><Relationship Id="rId13" Type="http://schemas.openxmlformats.org/officeDocument/2006/relationships/tags" Target="../tags/tag70.xml"/><Relationship Id="rId14" Type="http://schemas.openxmlformats.org/officeDocument/2006/relationships/tags" Target="../tags/tag71.xml"/><Relationship Id="rId15" Type="http://schemas.openxmlformats.org/officeDocument/2006/relationships/tags" Target="../tags/tag72.xml"/><Relationship Id="rId16" Type="http://schemas.openxmlformats.org/officeDocument/2006/relationships/tags" Target="../tags/tag73.xml"/><Relationship Id="rId17" Type="http://schemas.openxmlformats.org/officeDocument/2006/relationships/tags" Target="../tags/tag74.xml"/><Relationship Id="rId18" Type="http://schemas.openxmlformats.org/officeDocument/2006/relationships/tags" Target="../tags/tag75.xml"/><Relationship Id="rId19" Type="http://schemas.openxmlformats.org/officeDocument/2006/relationships/tags" Target="../tags/tag76.xml"/><Relationship Id="rId20" Type="http://schemas.openxmlformats.org/officeDocument/2006/relationships/tags" Target="../tags/tag77.xml"/><Relationship Id="rId21" Type="http://schemas.openxmlformats.org/officeDocument/2006/relationships/tags" Target="../tags/tag78.xml"/><Relationship Id="rId22" Type="http://schemas.openxmlformats.org/officeDocument/2006/relationships/tags" Target="../tags/tag79.xml"/><Relationship Id="rId23" Type="http://schemas.openxmlformats.org/officeDocument/2006/relationships/tags" Target="../tags/tag80.xml"/><Relationship Id="rId24" Type="http://schemas.openxmlformats.org/officeDocument/2006/relationships/slideLayout" Target="../slideLayouts/slideLayout2.xml"/></Relationships>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tags" Target="../tags/tag81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tags" Target="../tags/tag19.xml"/><Relationship Id="rId3" Type="http://schemas.openxmlformats.org/officeDocument/2006/relationships/image" Target="../media/image6.png"/><Relationship Id="rId4" Type="http://schemas.openxmlformats.org/officeDocument/2006/relationships/tags" Target="../tags/tag20.xml"/><Relationship Id="rId5" Type="http://schemas.openxmlformats.org/officeDocument/2006/relationships/tags" Target="../tags/tag21.xml"/><Relationship Id="rId6" Type="http://schemas.openxmlformats.org/officeDocument/2006/relationships/tags" Target="../tags/tag22.xml"/><Relationship Id="rId7" Type="http://schemas.openxmlformats.org/officeDocument/2006/relationships/tags" Target="../tags/tag23.xml"/><Relationship Id="rId8" Type="http://schemas.openxmlformats.org/officeDocument/2006/relationships/tags" Target="../tags/tag24.xml"/><Relationship Id="rId9" Type="http://schemas.openxmlformats.org/officeDocument/2006/relationships/tags" Target="../tags/tag25.xml"/><Relationship Id="rId10" Type="http://schemas.openxmlformats.org/officeDocument/2006/relationships/tags" Target="../tags/tag26.xml"/><Relationship Id="rId11" Type="http://schemas.openxmlformats.org/officeDocument/2006/relationships/tags" Target="../tags/tag27.xml"/><Relationship Id="rId12" Type="http://schemas.openxmlformats.org/officeDocument/2006/relationships/tags" Target="../tags/tag28.xml"/><Relationship Id="rId13" Type="http://schemas.openxmlformats.org/officeDocument/2006/relationships/tags" Target="../tags/tag29.xml"/><Relationship Id="rId14" Type="http://schemas.openxmlformats.org/officeDocument/2006/relationships/tags" Target="../tags/tag30.xml"/><Relationship Id="rId15" Type="http://schemas.openxmlformats.org/officeDocument/2006/relationships/tags" Target="../tags/tag31.xml"/><Relationship Id="rId16" Type="http://schemas.openxmlformats.org/officeDocument/2006/relationships/tags" Target="../tags/tag32.xml"/><Relationship Id="rId17" Type="http://schemas.openxmlformats.org/officeDocument/2006/relationships/tags" Target="../tags/tag33.xml"/><Relationship Id="rId18" Type="http://schemas.openxmlformats.org/officeDocument/2006/relationships/tags" Target="../tags/tag34.xml"/><Relationship Id="rId19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tags" Target="../tags/tag36.xml"/><Relationship Id="rId3" Type="http://schemas.openxmlformats.org/officeDocument/2006/relationships/tags" Target="../tags/tag37.xml"/><Relationship Id="rId4" Type="http://schemas.openxmlformats.org/officeDocument/2006/relationships/tags" Target="../tags/tag38.xml"/><Relationship Id="rId5" Type="http://schemas.openxmlformats.org/officeDocument/2006/relationships/tags" Target="../tags/tag39.xml"/><Relationship Id="rId6" Type="http://schemas.openxmlformats.org/officeDocument/2006/relationships/tags" Target="../tags/tag40.xml"/><Relationship Id="rId7" Type="http://schemas.openxmlformats.org/officeDocument/2006/relationships/tags" Target="../tags/tag41.xml"/><Relationship Id="rId8" Type="http://schemas.openxmlformats.org/officeDocument/2006/relationships/tags" Target="../tags/tag42.xml"/><Relationship Id="rId9" Type="http://schemas.openxmlformats.org/officeDocument/2006/relationships/tags" Target="../tags/tag43.xml"/><Relationship Id="rId10" Type="http://schemas.openxmlformats.org/officeDocument/2006/relationships/tags" Target="../tags/tag44.xml"/><Relationship Id="rId11" Type="http://schemas.openxmlformats.org/officeDocument/2006/relationships/tags" Target="../tags/tag45.xml"/><Relationship Id="rId12" Type="http://schemas.openxmlformats.org/officeDocument/2006/relationships/tags" Target="../tags/tag46.xml"/><Relationship Id="rId13" Type="http://schemas.openxmlformats.org/officeDocument/2006/relationships/tags" Target="../tags/tag47.xml"/><Relationship Id="rId14" Type="http://schemas.openxmlformats.org/officeDocument/2006/relationships/tags" Target="../tags/tag48.xml"/><Relationship Id="rId15" Type="http://schemas.openxmlformats.org/officeDocument/2006/relationships/tags" Target="../tags/tag49.xml"/><Relationship Id="rId16" Type="http://schemas.openxmlformats.org/officeDocument/2006/relationships/tags" Target="../tags/tag50.xml"/><Relationship Id="rId17" Type="http://schemas.openxmlformats.org/officeDocument/2006/relationships/tags" Target="../tags/tag51.xml"/><Relationship Id="rId18" Type="http://schemas.openxmlformats.org/officeDocument/2006/relationships/tags" Target="../tags/tag52.xml"/><Relationship Id="rId19" Type="http://schemas.openxmlformats.org/officeDocument/2006/relationships/tags" Target="../tags/tag53.xml"/><Relationship Id="rId20" Type="http://schemas.openxmlformats.org/officeDocument/2006/relationships/tags" Target="../tags/tag54.xml"/><Relationship Id="rId21" Type="http://schemas.openxmlformats.org/officeDocument/2006/relationships/tags" Target="../tags/tag55.xml"/><Relationship Id="rId22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tags" Target="../tags/tag56.xml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矩形: 圆角 14"/>
          <p:cNvSpPr/>
          <p:nvPr/>
        </p:nvSpPr>
        <p:spPr>
          <a:xfrm>
            <a:off x="3438525" y="4025265"/>
            <a:ext cx="2268220" cy="380365"/>
          </a:xfrm>
          <a:prstGeom prst="roundRect">
            <a:avLst>
              <a:gd name="adj" fmla="val 50000"/>
            </a:avLst>
          </a:prstGeom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sz="1200" i="0" kern="1200" kumimoji="0" lang="en-US" noProof="0" normalizeH="0" spc="0" strike="noStrike" u="none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Reporting person</a:t>
            </a:r>
            <a:r>
              <a:rPr altLang="en-US" baseline="0" b="0" cap="none" sz="1200" i="0" kern="1200" kumimoji="0" lang="zh-CN" noProof="0" normalizeH="0" spc="0" strike="noStrike" u="none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：</a:t>
            </a:r>
            <a:r>
              <a:rPr altLang="zh-CN" baseline="0" b="0" cap="none" sz="1200" i="0" kern="1200" kumimoji="0" lang="en-US" noProof="0" normalizeH="0" spc="0" strike="noStrike" u="none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WenZiyi</a:t>
            </a:r>
            <a:endParaRPr altLang="zh-CN" baseline="0" b="0" cap="none" sz="1200" i="0" kern="1200" kumimoji="0" lang="en-US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048583" name="矩形 16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1236345" y="2700020"/>
            <a:ext cx="6671945" cy="933450"/>
          </a:xfrm>
          <a:prstGeom prst="rect"/>
        </p:spPr>
        <p:txBody>
          <a:bodyPr wrap="square">
            <a:noAutofit/>
          </a:bodyPr>
          <a:p>
            <a:pPr algn="ctr" defTabSz="9144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sz="2200" i="0" kern="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</a:rPr>
              <a:t>AI-powered Chinese classics(ancient poetry and prose) </a:t>
            </a:r>
            <a:endParaRPr altLang="zh-CN" baseline="0" b="0" cap="none" sz="2200" i="0" kern="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</a:endParaRPr>
          </a:p>
          <a:p>
            <a:pPr algn="ctr" defTabSz="9144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sz="2200" i="0" kern="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</a:rPr>
              <a:t>intelligent learning platform</a:t>
            </a:r>
            <a:endParaRPr altLang="zh-CN" baseline="0" b="0" cap="none" sz="2200" i="0" kern="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</a:endParaRPr>
          </a:p>
        </p:txBody>
      </p:sp>
      <p:sp>
        <p:nvSpPr>
          <p:cNvPr id="1048584" name="文本框 18"/>
          <p:cNvSpPr txBox="1"/>
          <p:nvPr/>
        </p:nvSpPr>
        <p:spPr>
          <a:xfrm>
            <a:off x="1986659" y="1594948"/>
            <a:ext cx="5377180" cy="1325880"/>
          </a:xfrm>
          <a:prstGeom prst="rect"/>
          <a:noFill/>
        </p:spPr>
        <p:txBody>
          <a:bodyPr rtlCol="0" wrap="none">
            <a:spAutoFit/>
            <a:scene3d>
              <a:camera prst="orthographicFront"/>
              <a:lightRig dir="t" rig="threePt"/>
            </a:scene3d>
          </a:bodyPr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sz="7200" i="0" kern="1200" kumimoji="0" lang="en-US" noProof="0" normalizeH="0" spc="0" strike="noStrike" u="none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+mj-ea"/>
                <a:ea typeface="+mj-ea"/>
              </a:rPr>
              <a:t>Lin</a:t>
            </a:r>
            <a:r>
              <a:rPr altLang="zh-CN" baseline="0" b="0" cap="none" sz="7200" i="0" kern="1200" kumimoji="0" lang="en-US" noProof="0" normalizeH="0" spc="0" strike="noStrike" u="none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+mj-ea"/>
                <a:ea typeface="+mj-ea"/>
              </a:rPr>
              <a:t>g</a:t>
            </a:r>
            <a:r>
              <a:rPr altLang="zh-CN" baseline="0" b="0" cap="none" sz="7200" i="0" kern="1200" kumimoji="0" lang="en-US" noProof="0" normalizeH="0" spc="0" strike="noStrike" u="none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+mj-ea"/>
                <a:ea typeface="+mj-ea"/>
              </a:rPr>
              <a:t>ShuShiJian</a:t>
            </a:r>
            <a:endParaRPr altLang="zh-CN" baseline="0" b="0" cap="none" sz="7200" i="0" kern="1200" kumimoji="0" lang="en-US" noProof="0" normalizeH="0" spc="0" strike="noStrike" u="none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+mj-ea"/>
              <a:ea typeface="+mj-ea"/>
            </a:endParaRPr>
          </a:p>
        </p:txBody>
      </p:sp>
      <p:pic>
        <p:nvPicPr>
          <p:cNvPr id="2097154" name="图片 2097154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154040" y="92215"/>
            <a:ext cx="882505" cy="874979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矩形 1"/>
          <p:cNvSpPr/>
          <p:nvPr/>
        </p:nvSpPr>
        <p:spPr>
          <a:xfrm>
            <a:off x="0" y="1262380"/>
            <a:ext cx="9144000" cy="2862580"/>
          </a:xfrm>
          <a:prstGeom prst="rect"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63" name="文本框 23"/>
          <p:cNvSpPr txBox="1"/>
          <p:nvPr/>
        </p:nvSpPr>
        <p:spPr>
          <a:xfrm>
            <a:off x="2602886" y="156903"/>
            <a:ext cx="4022497" cy="497839"/>
          </a:xfrm>
          <a:prstGeom prst="rect"/>
          <a:noFill/>
        </p:spPr>
        <p:txBody>
          <a:bodyPr rtlCol="0" wrap="none">
            <a:spAutoFit/>
          </a:bodyPr>
          <a:p>
            <a:pPr algn="ctr" defTabSz="609600" lvl="0"/>
            <a:r>
              <a:rPr altLang="zh-CN" b="1" sz="2400" kern="0" lang="en-US">
                <a:solidFill>
                  <a:schemeClr val="bg1">
                    <a:lumMod val="50000"/>
                  </a:schemeClr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+mn-ea"/>
              </a:rPr>
              <a:t>Core functions of the platform</a:t>
            </a:r>
            <a:endParaRPr altLang="en-US" b="1" sz="2400" kern="0" kumimoji="1" lang="zh-CN"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cxnSp>
        <p:nvCxnSpPr>
          <p:cNvPr id="3145736" name="直接连接符 25"/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/>
          <a:ln w="19050">
            <a:solidFill>
              <a:srgbClr val="8389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64" name="矩形 36"/>
          <p:cNvSpPr/>
          <p:nvPr/>
        </p:nvSpPr>
        <p:spPr>
          <a:xfrm>
            <a:off x="4424292" y="1387375"/>
            <a:ext cx="2926080" cy="594359"/>
          </a:xfrm>
          <a:prstGeom prst="rect"/>
        </p:spPr>
        <p:txBody>
          <a:bodyPr wrap="none">
            <a:spAutoFit/>
          </a:bodyPr>
          <a:p>
            <a:pPr algn="l"/>
            <a:r>
              <a:rPr altLang="zh-CN" sz="3000" lang="en-US">
                <a:solidFill>
                  <a:schemeClr val="bg1"/>
                </a:solidFill>
                <a:latin typeface="+mj-ea"/>
                <a:ea typeface="+mj-ea"/>
              </a:rPr>
              <a:t>Content search page</a:t>
            </a:r>
            <a:endParaRPr altLang="zh-CN" sz="3000" 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48665" name="矩形 37"/>
          <p:cNvSpPr/>
          <p:nvPr/>
        </p:nvSpPr>
        <p:spPr>
          <a:xfrm>
            <a:off x="4424316" y="2024310"/>
            <a:ext cx="4493335" cy="1901190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zh-CN" sz="1400" kern="0" lang="en-US">
                <a:solidFill>
                  <a:schemeClr val="bg1"/>
                </a:solidFill>
              </a:rPr>
              <a:t>  On the content search page, enter the keywords and click "View Distribution," and the page can generate a dynamic dynasty word cloud map to visually display the proportion of keywords in ancient poems of different dynasties.</a:t>
            </a:r>
            <a:endParaRPr altLang="zh-CN" sz="1400" kern="0" lang="en-US">
              <a:solidFill>
                <a:schemeClr val="bg1"/>
              </a:solidFill>
            </a:endParaRPr>
          </a:p>
        </p:txBody>
      </p:sp>
      <p:sp>
        <p:nvSpPr>
          <p:cNvPr id="1048666" name="椭圆 39"/>
          <p:cNvSpPr/>
          <p:nvPr/>
        </p:nvSpPr>
        <p:spPr>
          <a:xfrm>
            <a:off x="4572000" y="3731771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sp>
        <p:nvSpPr>
          <p:cNvPr id="1048667" name="椭圆 40"/>
          <p:cNvSpPr/>
          <p:nvPr/>
        </p:nvSpPr>
        <p:spPr>
          <a:xfrm>
            <a:off x="4918181" y="3731771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sp>
        <p:nvSpPr>
          <p:cNvPr id="1048668" name="椭圆 41"/>
          <p:cNvSpPr/>
          <p:nvPr/>
        </p:nvSpPr>
        <p:spPr>
          <a:xfrm>
            <a:off x="5264363" y="3731771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grpSp>
        <p:nvGrpSpPr>
          <p:cNvPr id="53" name="Group 112"/>
          <p:cNvGrpSpPr/>
          <p:nvPr/>
        </p:nvGrpSpPr>
        <p:grpSpPr>
          <a:xfrm>
            <a:off x="5327495" y="3801868"/>
            <a:ext cx="158135" cy="148150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1048669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70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048671" name="AutoShape 112"/>
          <p:cNvSpPr/>
          <p:nvPr/>
        </p:nvSpPr>
        <p:spPr bwMode="auto">
          <a:xfrm>
            <a:off x="4978618" y="3792016"/>
            <a:ext cx="158392" cy="157694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 bIns="19050" lIns="19050" rIns="19050" tIns="19050"/>
          <a:p>
            <a:pPr algn="ctr" defTabSz="228600" eaLnBrk="1" fontAlgn="base" hangingPunct="0" indent="0" latinLnBrk="0" lvl="0" marL="0" marR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baseline="0" b="0" cap="none" sz="1500" i="0" kern="0" kumimoji="0" lang="en-US" noProof="0" normalizeH="0" spc="0" strike="noStrike" u="none">
              <a:ln>
                <a:noFill/>
              </a:ln>
              <a:solidFill>
                <a:srgbClr val="8E8B6C"/>
              </a:solidFill>
              <a:effectLst>
                <a:outerShdw algn="tl" blurRad="38100" dir="2700000" dist="38100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54" name="组合 52"/>
          <p:cNvGrpSpPr/>
          <p:nvPr/>
        </p:nvGrpSpPr>
        <p:grpSpPr>
          <a:xfrm>
            <a:off x="4658121" y="3767666"/>
            <a:ext cx="108482" cy="158135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048672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73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pic>
        <p:nvPicPr>
          <p:cNvPr id="2097166" name="图片 2097168"/>
          <p:cNvPicPr>
            <a:picLocks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>
          <a:xfrm>
            <a:off x="504675" y="895843"/>
            <a:ext cx="3672054" cy="3640737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矩形 3"/>
          <p:cNvSpPr/>
          <p:nvPr/>
        </p:nvSpPr>
        <p:spPr>
          <a:xfrm>
            <a:off x="3338830" y="395605"/>
            <a:ext cx="4736465" cy="432435"/>
          </a:xfrm>
          <a:prstGeom prst="rect"/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75" name="矩形 28"/>
          <p:cNvSpPr/>
          <p:nvPr/>
        </p:nvSpPr>
        <p:spPr>
          <a:xfrm>
            <a:off x="4016373" y="1604423"/>
            <a:ext cx="2697481" cy="2834640"/>
          </a:xfrm>
          <a:prstGeom prst="rect"/>
        </p:spPr>
        <p:txBody>
          <a:bodyPr wrap="none">
            <a:spAutoFit/>
          </a:bodyPr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 On the left side of the detailed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page of ancient poetry and prose,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a dynamic tree-like directory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structure is set up to show the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classification of ancient poetry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and prose books in a hierarchical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form. Users can click on the title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of any article to view and learn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the one-stop content of the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corresponding article.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1048676" name="矩形 34"/>
          <p:cNvSpPr/>
          <p:nvPr/>
        </p:nvSpPr>
        <p:spPr>
          <a:xfrm>
            <a:off x="3532820" y="367664"/>
            <a:ext cx="3292475" cy="502920"/>
          </a:xfrm>
          <a:prstGeom prst="rect"/>
        </p:spPr>
        <p:txBody>
          <a:bodyPr wrap="square">
            <a:spAutoFit/>
          </a:bodyPr>
          <a:p>
            <a:pPr algn="l" defTabSz="685800" lvl="0"/>
            <a:r>
              <a:rPr altLang="zh-CN" sz="2400" lang="en-US">
                <a:solidFill>
                  <a:schemeClr val="bg1"/>
                </a:solidFill>
                <a:latin typeface="+mj-ea"/>
                <a:ea typeface="+mj-ea"/>
                <a:sym typeface="+mn-lt"/>
              </a:rPr>
              <a:t>  Detailed page</a:t>
            </a:r>
            <a:endParaRPr altLang="zh-CN" sz="2400" lang="en-US">
              <a:solidFill>
                <a:schemeClr val="bg1"/>
              </a:solidFill>
              <a:latin typeface="+mj-ea"/>
              <a:ea typeface="+mj-ea"/>
              <a:sym typeface="+mn-lt"/>
            </a:endParaRPr>
          </a:p>
        </p:txBody>
      </p:sp>
      <p:pic>
        <p:nvPicPr>
          <p:cNvPr id="2097167" name="图片 2097168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00652" y="23909"/>
            <a:ext cx="3232169" cy="5143500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7" name="矩形 3"/>
          <p:cNvSpPr/>
          <p:nvPr/>
        </p:nvSpPr>
        <p:spPr>
          <a:xfrm>
            <a:off x="3338830" y="118745"/>
            <a:ext cx="4736465" cy="697865"/>
          </a:xfrm>
          <a:prstGeom prst="rect"/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78" name="矩形 28"/>
          <p:cNvSpPr/>
          <p:nvPr/>
        </p:nvSpPr>
        <p:spPr>
          <a:xfrm>
            <a:off x="3793490" y="1225435"/>
            <a:ext cx="3434081" cy="3657600"/>
          </a:xfrm>
          <a:prstGeom prst="rect"/>
        </p:spPr>
        <p:txBody>
          <a:bodyPr wrap="none">
            <a:spAutoFit/>
          </a:bodyPr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 This page visually shows words. It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supports zooming and dragging.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 Each word has clickables ball icon;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clicking it pops up a detailed page with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full parts of speech, meanings, examples,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and sources.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 There's an "A-Z" alphabetical vocabulary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index on the left for quick word location.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 When searching for a single word, a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meaning summary list appears on the right.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1048679" name="矩形 34"/>
          <p:cNvSpPr/>
          <p:nvPr/>
        </p:nvSpPr>
        <p:spPr>
          <a:xfrm>
            <a:off x="3532819" y="73024"/>
            <a:ext cx="4443584" cy="914400"/>
          </a:xfrm>
          <a:prstGeom prst="rect"/>
        </p:spPr>
        <p:txBody>
          <a:bodyPr wrap="square">
            <a:spAutoFit/>
          </a:bodyPr>
          <a:p>
            <a:pPr algn="l" defTabSz="685800" lvl="0"/>
            <a:r>
              <a:rPr altLang="zh-CN" sz="2400" lang="en-US">
                <a:solidFill>
                  <a:schemeClr val="bg1"/>
                </a:solidFill>
                <a:latin typeface="+mj-ea"/>
                <a:ea typeface="+mj-ea"/>
                <a:sym typeface="+mn-lt"/>
              </a:rPr>
              <a:t>  High school and middle school must-read words page</a:t>
            </a:r>
            <a:endParaRPr altLang="zh-CN" sz="2400" lang="en-US">
              <a:solidFill>
                <a:schemeClr val="bg1"/>
              </a:solidFill>
              <a:latin typeface="+mj-ea"/>
              <a:ea typeface="+mj-ea"/>
              <a:sym typeface="+mn-lt"/>
            </a:endParaRPr>
          </a:p>
        </p:txBody>
      </p:sp>
      <p:pic>
        <p:nvPicPr>
          <p:cNvPr id="2097168" name="图片 2097165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25912" y="0"/>
            <a:ext cx="3306591" cy="5143500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0" name="矩形 1"/>
          <p:cNvSpPr/>
          <p:nvPr/>
        </p:nvSpPr>
        <p:spPr>
          <a:xfrm>
            <a:off x="0" y="1388464"/>
            <a:ext cx="9144000" cy="2655497"/>
          </a:xfrm>
          <a:prstGeom prst="rect"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81" name="文本框 23"/>
          <p:cNvSpPr txBox="1"/>
          <p:nvPr/>
        </p:nvSpPr>
        <p:spPr>
          <a:xfrm>
            <a:off x="2602886" y="156903"/>
            <a:ext cx="4022497" cy="497839"/>
          </a:xfrm>
          <a:prstGeom prst="rect"/>
          <a:noFill/>
        </p:spPr>
        <p:txBody>
          <a:bodyPr rtlCol="0" wrap="none">
            <a:spAutoFit/>
          </a:bodyPr>
          <a:p>
            <a:pPr algn="ctr" defTabSz="609600" lvl="0"/>
            <a:r>
              <a:rPr altLang="zh-CN" b="1" sz="2400" kern="0" lang="en-US">
                <a:solidFill>
                  <a:schemeClr val="bg1">
                    <a:lumMod val="50000"/>
                  </a:schemeClr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+mn-ea"/>
              </a:rPr>
              <a:t>Core functions of the platform</a:t>
            </a:r>
            <a:endParaRPr altLang="zh-CN" b="1" sz="2400" kern="0" kumimoji="1" lang="en-US">
              <a:solidFill>
                <a:schemeClr val="bg1">
                  <a:lumMod val="50000"/>
                </a:schemeClr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+mj-ea"/>
              <a:ea typeface="+mj-ea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3145737" name="直接连接符 25"/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/>
          <a:ln w="19050">
            <a:solidFill>
              <a:srgbClr val="8389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82" name="矩形 36"/>
          <p:cNvSpPr/>
          <p:nvPr/>
        </p:nvSpPr>
        <p:spPr>
          <a:xfrm>
            <a:off x="4424292" y="1490880"/>
            <a:ext cx="2506980" cy="594360"/>
          </a:xfrm>
          <a:prstGeom prst="rect"/>
        </p:spPr>
        <p:txBody>
          <a:bodyPr wrap="none">
            <a:spAutoFit/>
          </a:bodyPr>
          <a:p>
            <a:pPr algn="l"/>
            <a:r>
              <a:rPr altLang="zh-CN" sz="3000" lang="en-US">
                <a:solidFill>
                  <a:schemeClr val="bg1"/>
                </a:solidFill>
                <a:latin typeface="+mj-ea"/>
                <a:ea typeface="+mj-ea"/>
              </a:rPr>
              <a:t>AI dialogue page</a:t>
            </a:r>
            <a:endParaRPr altLang="zh-CN" sz="3000" 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48683" name="矩形 37"/>
          <p:cNvSpPr/>
          <p:nvPr/>
        </p:nvSpPr>
        <p:spPr>
          <a:xfrm>
            <a:off x="4572000" y="2196465"/>
            <a:ext cx="4318635" cy="1567815"/>
          </a:xfrm>
          <a:prstGeom prst="rect"/>
        </p:spPr>
        <p:txBody>
          <a:bodyPr wrap="square">
            <a:noAutofit/>
          </a:bodyPr>
          <a:p>
            <a:pPr>
              <a:lnSpc>
                <a:spcPct val="150000"/>
              </a:lnSpc>
            </a:pPr>
            <a:r>
              <a:rPr altLang="zh-CN" sz="1400" kern="0" lang="en-US">
                <a:solidFill>
                  <a:schemeClr val="bg1"/>
                </a:solidFill>
              </a:rPr>
              <a:t>  The AI dialogue page mainly plans intelligent questions and answers, creation assistance, and interactive learning functions.</a:t>
            </a:r>
            <a:endParaRPr altLang="zh-CN" sz="1400" kern="0" lang="en-US">
              <a:solidFill>
                <a:schemeClr val="bg1"/>
              </a:solidFill>
            </a:endParaRPr>
          </a:p>
        </p:txBody>
      </p:sp>
      <p:sp>
        <p:nvSpPr>
          <p:cNvPr id="1048684" name="椭圆 39"/>
          <p:cNvSpPr/>
          <p:nvPr/>
        </p:nvSpPr>
        <p:spPr>
          <a:xfrm>
            <a:off x="4572000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sp>
        <p:nvSpPr>
          <p:cNvPr id="1048685" name="椭圆 40"/>
          <p:cNvSpPr/>
          <p:nvPr/>
        </p:nvSpPr>
        <p:spPr>
          <a:xfrm>
            <a:off x="4918181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sp>
        <p:nvSpPr>
          <p:cNvPr id="1048686" name="椭圆 41"/>
          <p:cNvSpPr/>
          <p:nvPr/>
        </p:nvSpPr>
        <p:spPr>
          <a:xfrm>
            <a:off x="5264363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grpSp>
        <p:nvGrpSpPr>
          <p:cNvPr id="58" name="Group 112"/>
          <p:cNvGrpSpPr/>
          <p:nvPr/>
        </p:nvGrpSpPr>
        <p:grpSpPr>
          <a:xfrm>
            <a:off x="5327495" y="3712333"/>
            <a:ext cx="158135" cy="148150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1048687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88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048689" name="AutoShape 112"/>
          <p:cNvSpPr/>
          <p:nvPr/>
        </p:nvSpPr>
        <p:spPr bwMode="auto">
          <a:xfrm>
            <a:off x="4981158" y="3707561"/>
            <a:ext cx="158392" cy="157694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 bIns="19050" lIns="19050" rIns="19050" tIns="19050"/>
          <a:p>
            <a:pPr algn="ctr" defTabSz="228600" eaLnBrk="1" fontAlgn="base" hangingPunct="0" indent="0" latinLnBrk="0" lvl="0" marL="0" marR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baseline="0" b="0" cap="none" sz="1500" i="0" kern="0" kumimoji="0" lang="en-US" noProof="0" normalizeH="0" spc="0" strike="noStrike" u="none">
              <a:ln>
                <a:noFill/>
              </a:ln>
              <a:solidFill>
                <a:srgbClr val="8E8B6C"/>
              </a:solidFill>
              <a:effectLst>
                <a:outerShdw algn="tl" blurRad="38100" dir="2700000" dist="38100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59" name="组合 52"/>
          <p:cNvGrpSpPr/>
          <p:nvPr/>
        </p:nvGrpSpPr>
        <p:grpSpPr>
          <a:xfrm>
            <a:off x="4656851" y="3707341"/>
            <a:ext cx="108482" cy="158135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048690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91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pic>
        <p:nvPicPr>
          <p:cNvPr id="2097169" name="图片 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rcRect t="23" b="23"/>
          <a:stretch>
            <a:fillRect/>
          </a:stretch>
        </p:blipFill>
        <p:spPr>
          <a:xfrm>
            <a:off x="186344" y="1388464"/>
            <a:ext cx="4099830" cy="2655497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矩形 1"/>
          <p:cNvSpPr/>
          <p:nvPr/>
        </p:nvSpPr>
        <p:spPr>
          <a:xfrm>
            <a:off x="0" y="1388464"/>
            <a:ext cx="9144000" cy="2655497"/>
          </a:xfrm>
          <a:prstGeom prst="rect"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93" name="文本框 23"/>
          <p:cNvSpPr txBox="1"/>
          <p:nvPr/>
        </p:nvSpPr>
        <p:spPr>
          <a:xfrm>
            <a:off x="2602886" y="156903"/>
            <a:ext cx="4022497" cy="497839"/>
          </a:xfrm>
          <a:prstGeom prst="rect"/>
          <a:noFill/>
        </p:spPr>
        <p:txBody>
          <a:bodyPr rtlCol="0" wrap="none">
            <a:spAutoFit/>
          </a:bodyPr>
          <a:p>
            <a:pPr algn="ctr" defTabSz="609600" lvl="0"/>
            <a:r>
              <a:rPr altLang="zh-CN" b="1" sz="2400" kern="0" lang="en-US">
                <a:solidFill>
                  <a:schemeClr val="bg1">
                    <a:lumMod val="50000"/>
                  </a:schemeClr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+mn-ea"/>
              </a:rPr>
              <a:t>Core functions of the platform</a:t>
            </a:r>
            <a:endParaRPr altLang="en-US" b="1" sz="2400" kern="0" kumimoji="1" lang="zh-CN"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cxnSp>
        <p:nvCxnSpPr>
          <p:cNvPr id="3145738" name="直接连接符 25"/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/>
          <a:ln w="19050">
            <a:solidFill>
              <a:srgbClr val="8389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94" name="矩形 36"/>
          <p:cNvSpPr/>
          <p:nvPr/>
        </p:nvSpPr>
        <p:spPr>
          <a:xfrm>
            <a:off x="4424292" y="1490880"/>
            <a:ext cx="2684780" cy="594360"/>
          </a:xfrm>
          <a:prstGeom prst="rect"/>
        </p:spPr>
        <p:txBody>
          <a:bodyPr wrap="none">
            <a:spAutoFit/>
          </a:bodyPr>
          <a:p>
            <a:pPr algn="l"/>
            <a:r>
              <a:rPr altLang="zh-CN" sz="3000" lang="en-US">
                <a:solidFill>
                  <a:schemeClr val="bg1"/>
                </a:solidFill>
                <a:latin typeface="+mj-ea"/>
                <a:ea typeface="+mj-ea"/>
              </a:rPr>
              <a:t>Visualization page</a:t>
            </a:r>
            <a:endParaRPr altLang="zh-CN" sz="3000" 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48695" name="矩形 37"/>
          <p:cNvSpPr/>
          <p:nvPr/>
        </p:nvSpPr>
        <p:spPr>
          <a:xfrm>
            <a:off x="4424045" y="2044065"/>
            <a:ext cx="4679315" cy="1539240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zh-CN" sz="1400" kern="0" lang="en-US">
                <a:solidFill>
                  <a:schemeClr val="bg1"/>
                </a:solidFill>
              </a:rPr>
              <a:t>  On the visualization page, word clouds dynamically show an author's high-frequency words. The word cloud supports hover interaction, allowing you to view word connotations when hovering the mouse.</a:t>
            </a:r>
            <a:endParaRPr altLang="zh-CN" sz="1400" kern="0" lang="en-US">
              <a:solidFill>
                <a:schemeClr val="bg1"/>
              </a:solidFill>
            </a:endParaRPr>
          </a:p>
        </p:txBody>
      </p:sp>
      <p:sp>
        <p:nvSpPr>
          <p:cNvPr id="1048696" name="椭圆 39"/>
          <p:cNvSpPr/>
          <p:nvPr/>
        </p:nvSpPr>
        <p:spPr>
          <a:xfrm>
            <a:off x="4572000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sp>
        <p:nvSpPr>
          <p:cNvPr id="1048697" name="椭圆 40"/>
          <p:cNvSpPr/>
          <p:nvPr/>
        </p:nvSpPr>
        <p:spPr>
          <a:xfrm>
            <a:off x="4918181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sp>
        <p:nvSpPr>
          <p:cNvPr id="1048698" name="椭圆 41"/>
          <p:cNvSpPr/>
          <p:nvPr/>
        </p:nvSpPr>
        <p:spPr>
          <a:xfrm>
            <a:off x="5264363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grpSp>
        <p:nvGrpSpPr>
          <p:cNvPr id="61" name="Group 112"/>
          <p:cNvGrpSpPr/>
          <p:nvPr/>
        </p:nvGrpSpPr>
        <p:grpSpPr>
          <a:xfrm>
            <a:off x="5327495" y="3712333"/>
            <a:ext cx="158135" cy="148150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1048699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700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048701" name="AutoShape 112"/>
          <p:cNvSpPr/>
          <p:nvPr/>
        </p:nvSpPr>
        <p:spPr bwMode="auto">
          <a:xfrm>
            <a:off x="4981158" y="3707561"/>
            <a:ext cx="158392" cy="157694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 bIns="19050" lIns="19050" rIns="19050" tIns="19050"/>
          <a:p>
            <a:pPr algn="ctr" defTabSz="228600" eaLnBrk="1" fontAlgn="base" hangingPunct="0" indent="0" latinLnBrk="0" lvl="0" marL="0" marR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baseline="0" b="0" cap="none" sz="1500" i="0" kern="0" kumimoji="0" lang="en-US" noProof="0" normalizeH="0" spc="0" strike="noStrike" u="none">
              <a:ln>
                <a:noFill/>
              </a:ln>
              <a:solidFill>
                <a:srgbClr val="8E8B6C"/>
              </a:solidFill>
              <a:effectLst>
                <a:outerShdw algn="tl" blurRad="38100" dir="2700000" dist="38100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62" name="组合 52"/>
          <p:cNvGrpSpPr/>
          <p:nvPr/>
        </p:nvGrpSpPr>
        <p:grpSpPr>
          <a:xfrm>
            <a:off x="4656851" y="3707341"/>
            <a:ext cx="108482" cy="158135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048702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703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pic>
        <p:nvPicPr>
          <p:cNvPr id="2097170" name="图片 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rcRect l="6440" r="6440"/>
          <a:stretch>
            <a:fillRect/>
          </a:stretch>
        </p:blipFill>
        <p:spPr>
          <a:xfrm>
            <a:off x="186344" y="1388464"/>
            <a:ext cx="4099830" cy="2655497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矩形: 圆角 14"/>
          <p:cNvSpPr/>
          <p:nvPr/>
        </p:nvSpPr>
        <p:spPr>
          <a:xfrm>
            <a:off x="3995420" y="3422650"/>
            <a:ext cx="1153160" cy="320040"/>
          </a:xfrm>
          <a:prstGeom prst="roundRect">
            <a:avLst>
              <a:gd name="adj" fmla="val 50000"/>
            </a:avLst>
          </a:prstGeom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050" lang="en-US">
                <a:solidFill>
                  <a:prstClr val="white"/>
                </a:solidFill>
                <a:latin typeface="+mj-ea"/>
                <a:ea typeface="+mj-ea"/>
              </a:rPr>
              <a:t>PART THREE</a:t>
            </a:r>
            <a:endParaRPr altLang="en-US" baseline="0" b="0" cap="none" sz="105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2097171" name="图片 2097154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154040" y="92215"/>
            <a:ext cx="882505" cy="874979"/>
          </a:xfrm>
          <a:prstGeom prst="rect"/>
        </p:spPr>
      </p:pic>
      <p:sp>
        <p:nvSpPr>
          <p:cNvPr id="1048705" name="文本框 18"/>
          <p:cNvSpPr txBox="1"/>
          <p:nvPr/>
        </p:nvSpPr>
        <p:spPr>
          <a:xfrm>
            <a:off x="1915160" y="1958975"/>
            <a:ext cx="4564380" cy="1463040"/>
          </a:xfrm>
          <a:prstGeom prst="rect"/>
          <a:noFill/>
        </p:spPr>
        <p:txBody>
          <a:bodyPr rtlCol="0" wrap="none">
            <a:spAutoFit/>
            <a:scene3d>
              <a:camera prst="orthographicFront"/>
              <a:lightRig dir="t" rig="threePt"/>
            </a:scene3d>
          </a:bodyPr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="1" sz="40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Characteristics of </a:t>
            </a:r>
            <a:endParaRPr altLang="zh-CN" b="1" sz="40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="1" sz="40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WeChat mini-programs</a:t>
            </a:r>
            <a:endParaRPr altLang="zh-CN" b="1" sz="40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6" name="矩形 3"/>
          <p:cNvSpPr/>
          <p:nvPr/>
        </p:nvSpPr>
        <p:spPr>
          <a:xfrm>
            <a:off x="3338830" y="257810"/>
            <a:ext cx="4736465" cy="775970"/>
          </a:xfrm>
          <a:prstGeom prst="rect"/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707" name="矩形 28"/>
          <p:cNvSpPr/>
          <p:nvPr>
            <p:custDataLst>
              <p:tags r:id="rId1"/>
            </p:custDataLst>
          </p:nvPr>
        </p:nvSpPr>
        <p:spPr>
          <a:xfrm>
            <a:off x="3702685" y="1686560"/>
            <a:ext cx="4546600" cy="2815590"/>
          </a:xfrm>
          <a:prstGeom prst="rect"/>
        </p:spPr>
        <p:txBody>
          <a:bodyPr wrap="none">
            <a:noAutofit/>
          </a:bodyPr>
          <a:p>
            <a:pPr algn="l" defTabSz="685800" lvl="0"/>
            <a:r>
              <a:rPr altLang="en-US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①</a:t>
            </a:r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Lightweight and convenient access;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en-US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②</a:t>
            </a:r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Supports voice input,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convenient for young users;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en-US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③</a:t>
            </a:r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Social learning scenarios;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en-US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④</a:t>
            </a:r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Learning progress synchronization;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en-US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⑤</a:t>
            </a:r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Image lazy loading and interface reuse.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1048708" name="矩形 34"/>
          <p:cNvSpPr/>
          <p:nvPr/>
        </p:nvSpPr>
        <p:spPr>
          <a:xfrm>
            <a:off x="3460115" y="257810"/>
            <a:ext cx="4398645" cy="914399"/>
          </a:xfrm>
          <a:prstGeom prst="rect"/>
        </p:spPr>
        <p:txBody>
          <a:bodyPr wrap="square">
            <a:spAutoFit/>
          </a:bodyPr>
          <a:p>
            <a:pPr algn="l" defTabSz="685800" lvl="0"/>
            <a:r>
              <a:rPr altLang="zh-CN" baseline="0" cap="none" sz="2400" i="0" kern="1200" kumimoji="0" lang="en-US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 Characteristics of WeChat mini-programs</a:t>
            </a:r>
            <a:endParaRPr altLang="zh-CN" baseline="0" cap="none" sz="2400" i="0" kern="1200" kumimoji="0" lang="en-US" noProof="0" normalizeH="0" spc="0" strike="noStrike" u="none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pic>
        <p:nvPicPr>
          <p:cNvPr id="2097172" name="图片 2097170"/>
          <p:cNvPicPr>
            <a:picLocks/>
          </p:cNvPicPr>
          <p:nvPr/>
        </p:nvPicPr>
        <p:blipFill>
          <a:blip xmlns:r="http://schemas.openxmlformats.org/officeDocument/2006/relationships" r:embed="rId2"/>
          <a:srcRect t="24" b="24"/>
          <a:stretch>
            <a:fillRect/>
          </a:stretch>
        </p:blipFill>
        <p:spPr>
          <a:xfrm>
            <a:off x="-69" y="0"/>
            <a:ext cx="3460184" cy="5143500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矩形: 圆角 14"/>
          <p:cNvSpPr/>
          <p:nvPr/>
        </p:nvSpPr>
        <p:spPr>
          <a:xfrm>
            <a:off x="3995420" y="3422650"/>
            <a:ext cx="1153160" cy="320040"/>
          </a:xfrm>
          <a:prstGeom prst="roundRect">
            <a:avLst>
              <a:gd name="adj" fmla="val 50000"/>
            </a:avLst>
          </a:prstGeom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050" lang="en-US">
                <a:solidFill>
                  <a:prstClr val="white"/>
                </a:solidFill>
                <a:latin typeface="+mj-ea"/>
                <a:ea typeface="+mj-ea"/>
              </a:rPr>
              <a:t>PART FOUR</a:t>
            </a:r>
            <a:endParaRPr altLang="en-US" baseline="0" b="0" cap="none" sz="105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2097173" name="图片 2097154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154040" y="92215"/>
            <a:ext cx="882505" cy="874979"/>
          </a:xfrm>
          <a:prstGeom prst="rect"/>
        </p:spPr>
      </p:pic>
      <p:sp>
        <p:nvSpPr>
          <p:cNvPr id="1048710" name="文本框 18"/>
          <p:cNvSpPr txBox="1"/>
          <p:nvPr/>
        </p:nvSpPr>
        <p:spPr>
          <a:xfrm>
            <a:off x="1915160" y="1958975"/>
            <a:ext cx="4170680" cy="1463040"/>
          </a:xfrm>
          <a:prstGeom prst="rect"/>
          <a:noFill/>
        </p:spPr>
        <p:txBody>
          <a:bodyPr rtlCol="0" wrap="none">
            <a:spAutoFit/>
            <a:scene3d>
              <a:camera prst="orthographicFront"/>
              <a:lightRig dir="t" rig="threePt"/>
            </a:scene3d>
          </a:bodyPr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="1" sz="40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Development progress</a:t>
            </a:r>
            <a:endParaRPr altLang="zh-CN" b="1" sz="40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="1" sz="40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and plan</a:t>
            </a:r>
            <a:endParaRPr altLang="zh-CN" b="1" sz="40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1" name="文本框 23"/>
          <p:cNvSpPr txBox="1"/>
          <p:nvPr/>
        </p:nvSpPr>
        <p:spPr>
          <a:xfrm>
            <a:off x="3250903" y="156903"/>
            <a:ext cx="1960880" cy="502920"/>
          </a:xfrm>
          <a:prstGeom prst="rect"/>
          <a:noFill/>
        </p:spPr>
        <p:txBody>
          <a:bodyPr rtlCol="0" wrap="none">
            <a:spAutoFit/>
          </a:bodyPr>
          <a:p>
            <a:pPr algn="ctr" defTabSz="609600" lvl="0"/>
            <a:r>
              <a:rPr altLang="zh-CN" b="1" sz="2400" kern="0" kumimoji="1" lang="en-US">
                <a:solidFill>
                  <a:srgbClr val="838995"/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  <a:cs typeface="+mn-ea"/>
                <a:sym typeface="Calibri" panose="020F0502020204030204" pitchFamily="34" charset="0"/>
              </a:rPr>
              <a:t>In progress task</a:t>
            </a:r>
            <a:endParaRPr altLang="zh-CN" b="1" sz="2400" kern="0" kumimoji="1" lang="en-US"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12" name="矩形 24"/>
          <p:cNvSpPr/>
          <p:nvPr/>
        </p:nvSpPr>
        <p:spPr>
          <a:xfrm>
            <a:off x="2746614" y="532828"/>
            <a:ext cx="3650771" cy="333375"/>
          </a:xfrm>
          <a:prstGeom prst="rect"/>
        </p:spPr>
        <p:txBody>
          <a:bodyPr wrap="square">
            <a:spAutoFit/>
          </a:bodyPr>
          <a:p>
            <a:pPr algn="ctr" defTabSz="914400">
              <a:lnSpc>
                <a:spcPct val="150000"/>
              </a:lnSpc>
            </a:pPr>
            <a:r>
              <a:rPr altLang="zh-CN" sz="1050" kern="0" lang="en-US" noProof="0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sym typeface="+mn-ea"/>
              </a:rPr>
              <a:t>development progress</a:t>
            </a:r>
            <a:endParaRPr altLang="zh-CN" sz="1050" kern="0" lang="en-US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3145739" name="直接连接符 25"/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/>
          <a:ln w="19050">
            <a:solidFill>
              <a:srgbClr val="8389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7174" name="图片 1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5199480" y="1110023"/>
            <a:ext cx="4347561" cy="3876574"/>
          </a:xfrm>
          <a:prstGeom prst="rect"/>
        </p:spPr>
      </p:pic>
      <p:sp>
        <p:nvSpPr>
          <p:cNvPr id="1048713" name="文本框 8"/>
          <p:cNvSpPr txBox="1"/>
          <p:nvPr/>
        </p:nvSpPr>
        <p:spPr>
          <a:xfrm>
            <a:off x="829310" y="1318895"/>
            <a:ext cx="4644390" cy="2792095"/>
          </a:xfrm>
          <a:prstGeom prst="rect"/>
          <a:noFill/>
        </p:spPr>
        <p:txBody>
          <a:bodyPr rtlCol="0" wrap="none">
            <a:noAutofit/>
            <a:scene3d>
              <a:camera prst="orthographicFront"/>
              <a:lightRig dir="t" rig="threePt"/>
            </a:scene3d>
          </a:bodyPr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  <a:sym typeface="+mn-ea"/>
              </a:rPr>
              <a:t>1.Analyze author's commonly used words 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  <a:sym typeface="+mn-ea"/>
              </a:rPr>
              <a:t>statistically.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  <a:sym typeface="+mn-ea"/>
              </a:rPr>
              <a:t>2.Optimize front-end interface interaction.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  <a:sym typeface="+mn-ea"/>
              </a:rPr>
              <a:t>3.Develop WeChat mini-programs: complete 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  <a:sym typeface="+mn-ea"/>
              </a:rPr>
              <a:t>static page architecture and some function 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  <a:sym typeface="+mn-ea"/>
              </a:rPr>
              <a:t>docking.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  <a:sym typeface="+mn-ea"/>
              </a:rPr>
              <a:t>4.E</a:t>
            </a: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nrich the search results by integrating 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polysemous words and dynasty information.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4" name="文本框 23"/>
          <p:cNvSpPr txBox="1"/>
          <p:nvPr/>
        </p:nvSpPr>
        <p:spPr>
          <a:xfrm>
            <a:off x="2713058" y="156903"/>
            <a:ext cx="2887981" cy="502920"/>
          </a:xfrm>
          <a:prstGeom prst="rect"/>
          <a:noFill/>
        </p:spPr>
        <p:txBody>
          <a:bodyPr rtlCol="0" wrap="none">
            <a:spAutoFit/>
          </a:bodyPr>
          <a:p>
            <a:pPr algn="ctr" defTabSz="609600" lvl="0"/>
            <a:r>
              <a:rPr altLang="zh-CN" b="1" sz="2400" kern="0" kumimoji="1" lang="en-US">
                <a:solidFill>
                  <a:srgbClr val="838995"/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  <a:cs typeface="+mn-ea"/>
                <a:sym typeface="Calibri" panose="020F0502020204030204" pitchFamily="34" charset="0"/>
              </a:rPr>
              <a:t>To be completed content</a:t>
            </a:r>
            <a:endParaRPr altLang="zh-CN" b="1" sz="2400" kern="0" kumimoji="1" lang="en-US"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15" name="矩形 24"/>
          <p:cNvSpPr/>
          <p:nvPr/>
        </p:nvSpPr>
        <p:spPr>
          <a:xfrm>
            <a:off x="2746614" y="532828"/>
            <a:ext cx="3650771" cy="333375"/>
          </a:xfrm>
          <a:prstGeom prst="rect"/>
        </p:spPr>
        <p:txBody>
          <a:bodyPr wrap="square">
            <a:spAutoFit/>
          </a:bodyPr>
          <a:p>
            <a:pPr algn="ctr" defTabSz="914400">
              <a:lnSpc>
                <a:spcPct val="150000"/>
              </a:lnSpc>
            </a:pPr>
            <a:r>
              <a:rPr altLang="zh-CN" sz="1050" kern="0" lang="en-US" noProof="0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sym typeface="+mn-ea"/>
              </a:rPr>
              <a:t>development progress</a:t>
            </a:r>
            <a:endParaRPr altLang="zh-CN" sz="1050" kern="0" lang="en-US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3145740" name="直接连接符 25"/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/>
          <a:ln w="19050">
            <a:solidFill>
              <a:srgbClr val="8389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7175" name="图片 1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5199480" y="1110023"/>
            <a:ext cx="4347561" cy="3876574"/>
          </a:xfrm>
          <a:prstGeom prst="rect"/>
        </p:spPr>
      </p:pic>
      <p:sp>
        <p:nvSpPr>
          <p:cNvPr id="1048716" name="文本框 8"/>
          <p:cNvSpPr txBox="1"/>
          <p:nvPr/>
        </p:nvSpPr>
        <p:spPr>
          <a:xfrm>
            <a:off x="944245" y="909320"/>
            <a:ext cx="4566285" cy="3989705"/>
          </a:xfrm>
          <a:prstGeom prst="rect"/>
          <a:noFill/>
        </p:spPr>
        <p:txBody>
          <a:bodyPr rtlCol="0" wrap="none">
            <a:noAutofit/>
            <a:scene3d>
              <a:camera prst="orthographicFront"/>
              <a:lightRig dir="t" rig="threePt"/>
            </a:scene3d>
          </a:bodyPr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1.Develop a system to supports generating 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matching exercises based on text features.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2.Build a smart ancient poem analysis engine 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for imagery and good-sentence analysis.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3.Integrate text-to-image tech for poem 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visualization.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4.Integrate the question bank of ancient 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poetry and prose in the past years of 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college entrance examination and high school 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examination.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5.Set up memory progress tracking and 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l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6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intelligent review reminders.</a:t>
            </a:r>
            <a:endParaRPr altLang="zh-CN" sz="16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5" name="椭圆 23"/>
          <p:cNvSpPr/>
          <p:nvPr>
            <p:custDataLst>
              <p:tags r:id="rId1"/>
            </p:custDataLst>
          </p:nvPr>
        </p:nvSpPr>
        <p:spPr>
          <a:xfrm>
            <a:off x="6573629" y="1445559"/>
            <a:ext cx="263153" cy="263153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800" lang="zh-CN"/>
          </a:p>
        </p:txBody>
      </p:sp>
      <p:sp>
        <p:nvSpPr>
          <p:cNvPr id="1048586" name="椭圆 28"/>
          <p:cNvSpPr/>
          <p:nvPr>
            <p:custDataLst>
              <p:tags r:id="rId2"/>
            </p:custDataLst>
          </p:nvPr>
        </p:nvSpPr>
        <p:spPr>
          <a:xfrm>
            <a:off x="2426898" y="1460643"/>
            <a:ext cx="263153" cy="263153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800" lang="zh-CN"/>
          </a:p>
        </p:txBody>
      </p:sp>
      <p:sp>
        <p:nvSpPr>
          <p:cNvPr id="1048587" name="文本框 30"/>
          <p:cNvSpPr txBox="1"/>
          <p:nvPr>
            <p:custDataLst>
              <p:tags r:id="rId3"/>
            </p:custDataLst>
          </p:nvPr>
        </p:nvSpPr>
        <p:spPr>
          <a:xfrm>
            <a:off x="1821700" y="2144601"/>
            <a:ext cx="1056639" cy="1870631"/>
          </a:xfrm>
          <a:prstGeom prst="rect"/>
          <a:noFill/>
        </p:spPr>
        <p:txBody>
          <a:bodyPr rtlCol="0" vert="eaVert" wrap="none">
            <a:spAutoFit/>
          </a:bodyPr>
          <a:p>
            <a:pPr algn="l"/>
            <a:r>
              <a:rPr altLang="zh-CN" sz="1700" lang="en-US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Project Background </a:t>
            </a:r>
            <a:endParaRPr altLang="zh-CN" sz="1700" lang="en-US">
              <a:solidFill>
                <a:schemeClr val="bg1">
                  <a:lumMod val="50000"/>
                </a:schemeClr>
              </a:solidFill>
              <a:latin typeface="+mn-ea"/>
              <a:cs typeface="+mn-ea"/>
              <a:sym typeface="+mn-lt"/>
            </a:endParaRPr>
          </a:p>
          <a:p>
            <a:pPr algn="l"/>
            <a:r>
              <a:rPr altLang="zh-CN" sz="1700" lang="en-US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and Objectives</a:t>
            </a:r>
            <a:endParaRPr altLang="zh-CN" sz="1700" lang="en-US">
              <a:solidFill>
                <a:schemeClr val="bg1">
                  <a:lumMod val="50000"/>
                </a:schemeClr>
              </a:solidFill>
              <a:latin typeface="+mn-ea"/>
              <a:cs typeface="+mn-ea"/>
              <a:sym typeface="+mn-lt"/>
            </a:endParaRPr>
          </a:p>
          <a:p>
            <a:endParaRPr altLang="en-US" sz="1700" lang="zh-CN">
              <a:solidFill>
                <a:srgbClr val="838995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1048588" name="椭圆 32"/>
          <p:cNvSpPr/>
          <p:nvPr>
            <p:custDataLst>
              <p:tags r:id="rId4"/>
            </p:custDataLst>
          </p:nvPr>
        </p:nvSpPr>
        <p:spPr>
          <a:xfrm>
            <a:off x="3809142" y="1460643"/>
            <a:ext cx="263153" cy="263153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800" lang="zh-CN"/>
          </a:p>
        </p:txBody>
      </p:sp>
      <p:sp>
        <p:nvSpPr>
          <p:cNvPr id="1048589" name="文本框 34"/>
          <p:cNvSpPr txBox="1"/>
          <p:nvPr>
            <p:custDataLst>
              <p:tags r:id="rId5"/>
            </p:custDataLst>
          </p:nvPr>
        </p:nvSpPr>
        <p:spPr>
          <a:xfrm>
            <a:off x="3524129" y="2141690"/>
            <a:ext cx="767080" cy="1687970"/>
          </a:xfrm>
          <a:prstGeom prst="rect"/>
          <a:noFill/>
        </p:spPr>
        <p:txBody>
          <a:bodyPr rtlCol="0" vert="eaVert" wrap="none">
            <a:spAutoFit/>
          </a:bodyPr>
          <a:p>
            <a:pPr algn="l"/>
            <a:r>
              <a:rPr altLang="zh-CN" sz="1700" lang="en-US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Platform function </a:t>
            </a:r>
            <a:endParaRPr altLang="zh-CN" sz="1700" lang="en-US">
              <a:solidFill>
                <a:schemeClr val="bg1">
                  <a:lumMod val="50000"/>
                </a:schemeClr>
              </a:solidFill>
              <a:latin typeface="+mn-ea"/>
              <a:cs typeface="+mn-ea"/>
              <a:sym typeface="+mn-lt"/>
            </a:endParaRPr>
          </a:p>
          <a:p>
            <a:pPr algn="l"/>
            <a:r>
              <a:rPr altLang="zh-CN" sz="1700" lang="en-US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introduction</a:t>
            </a:r>
            <a:endParaRPr altLang="en-US" sz="1700" lang="zh-CN">
              <a:solidFill>
                <a:srgbClr val="838995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1048590" name="椭圆 36"/>
          <p:cNvSpPr/>
          <p:nvPr>
            <p:custDataLst>
              <p:tags r:id="rId6"/>
            </p:custDataLst>
          </p:nvPr>
        </p:nvSpPr>
        <p:spPr>
          <a:xfrm>
            <a:off x="5191386" y="1445559"/>
            <a:ext cx="263153" cy="263153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800" lang="zh-CN"/>
          </a:p>
        </p:txBody>
      </p:sp>
      <p:sp>
        <p:nvSpPr>
          <p:cNvPr id="1048591" name="文本框 38"/>
          <p:cNvSpPr txBox="1"/>
          <p:nvPr>
            <p:custDataLst>
              <p:tags r:id="rId7"/>
            </p:custDataLst>
          </p:nvPr>
        </p:nvSpPr>
        <p:spPr>
          <a:xfrm>
            <a:off x="4572330" y="2108318"/>
            <a:ext cx="1056640" cy="2151817"/>
          </a:xfrm>
          <a:prstGeom prst="rect"/>
          <a:noFill/>
        </p:spPr>
        <p:txBody>
          <a:bodyPr rtlCol="0" vert="eaVert" wrap="none">
            <a:spAutoFit/>
          </a:bodyPr>
          <a:p>
            <a:pPr algn="l"/>
            <a:r>
              <a:rPr altLang="zh-CN" sz="1700" lang="en-US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Characteristics of </a:t>
            </a:r>
            <a:endParaRPr altLang="zh-CN" sz="1700" lang="en-US">
              <a:solidFill>
                <a:schemeClr val="bg1">
                  <a:lumMod val="50000"/>
                </a:schemeClr>
              </a:solidFill>
              <a:latin typeface="+mn-ea"/>
              <a:cs typeface="+mn-ea"/>
              <a:sym typeface="+mn-lt"/>
            </a:endParaRPr>
          </a:p>
          <a:p>
            <a:pPr algn="l"/>
            <a:r>
              <a:rPr altLang="zh-CN" sz="1700" lang="en-US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WeChat mini-programs</a:t>
            </a:r>
            <a:endParaRPr altLang="zh-CN" sz="1700" lang="en-US">
              <a:solidFill>
                <a:schemeClr val="bg1">
                  <a:lumMod val="50000"/>
                </a:schemeClr>
              </a:solidFill>
              <a:latin typeface="+mn-ea"/>
              <a:cs typeface="+mn-ea"/>
              <a:sym typeface="+mn-lt"/>
            </a:endParaRPr>
          </a:p>
          <a:p>
            <a:endParaRPr altLang="en-US" sz="1700" lang="zh-CN">
              <a:solidFill>
                <a:srgbClr val="838995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1048592" name="文本框 39"/>
          <p:cNvSpPr txBox="1"/>
          <p:nvPr>
            <p:custDataLst>
              <p:tags r:id="rId8"/>
            </p:custDataLst>
          </p:nvPr>
        </p:nvSpPr>
        <p:spPr>
          <a:xfrm>
            <a:off x="6292779" y="2108318"/>
            <a:ext cx="767079" cy="2157026"/>
          </a:xfrm>
          <a:prstGeom prst="rect"/>
          <a:noFill/>
        </p:spPr>
        <p:txBody>
          <a:bodyPr rtlCol="0" vert="eaVert" wrap="none">
            <a:spAutoFit/>
          </a:bodyPr>
          <a:p>
            <a:pPr algn="l"/>
            <a:r>
              <a:rPr altLang="zh-CN" sz="1700" lang="en-US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Development progress </a:t>
            </a:r>
            <a:endParaRPr altLang="zh-CN" sz="1700" lang="en-US">
              <a:solidFill>
                <a:schemeClr val="bg1">
                  <a:lumMod val="50000"/>
                </a:schemeClr>
              </a:solidFill>
              <a:latin typeface="+mn-ea"/>
              <a:cs typeface="+mn-ea"/>
              <a:sym typeface="+mn-lt"/>
            </a:endParaRPr>
          </a:p>
          <a:p>
            <a:pPr algn="l"/>
            <a:r>
              <a:rPr altLang="zh-CN" sz="1700" lang="en-US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and plan</a:t>
            </a:r>
            <a:endParaRPr altLang="en-US" sz="1700" lang="zh-CN">
              <a:solidFill>
                <a:srgbClr val="838995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3145728" name="直接连接符 2"/>
          <p:cNvCxnSpPr>
            <a:cxnSpLocks/>
          </p:cNvCxnSpPr>
          <p:nvPr>
            <p:custDataLst>
              <p:tags r:id="rId9"/>
            </p:custDataLst>
          </p:nvPr>
        </p:nvCxnSpPr>
        <p:spPr>
          <a:xfrm>
            <a:off x="6640406" y="2169259"/>
            <a:ext cx="0" cy="2075721"/>
          </a:xfrm>
          <a:prstGeom prst="line"/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29" name="直接连接符 44"/>
          <p:cNvCxnSpPr>
            <a:cxnSpLocks/>
          </p:cNvCxnSpPr>
          <p:nvPr>
            <p:custDataLst>
              <p:tags r:id="rId10"/>
            </p:custDataLst>
          </p:nvPr>
        </p:nvCxnSpPr>
        <p:spPr>
          <a:xfrm>
            <a:off x="5232987" y="2169259"/>
            <a:ext cx="0" cy="2075721"/>
          </a:xfrm>
          <a:prstGeom prst="line"/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30" name="直接连接符 45"/>
          <p:cNvCxnSpPr>
            <a:cxnSpLocks/>
          </p:cNvCxnSpPr>
          <p:nvPr>
            <p:custDataLst>
              <p:tags r:id="rId11"/>
            </p:custDataLst>
          </p:nvPr>
        </p:nvCxnSpPr>
        <p:spPr>
          <a:xfrm>
            <a:off x="3918177" y="2169259"/>
            <a:ext cx="0" cy="2075721"/>
          </a:xfrm>
          <a:prstGeom prst="line"/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31" name="直接连接符 46"/>
          <p:cNvCxnSpPr>
            <a:cxnSpLocks/>
          </p:cNvCxnSpPr>
          <p:nvPr>
            <p:custDataLst>
              <p:tags r:id="rId12"/>
            </p:custDataLst>
          </p:nvPr>
        </p:nvCxnSpPr>
        <p:spPr>
          <a:xfrm>
            <a:off x="2481499" y="2169259"/>
            <a:ext cx="0" cy="2075721"/>
          </a:xfrm>
          <a:prstGeom prst="line"/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593" name="PA_矩形 8"/>
          <p:cNvSpPr/>
          <p:nvPr>
            <p:custDataLst>
              <p:tags r:id="rId13"/>
            </p:custDataLst>
          </p:nvPr>
        </p:nvSpPr>
        <p:spPr>
          <a:xfrm>
            <a:off x="92710" y="260350"/>
            <a:ext cx="2629535" cy="777240"/>
          </a:xfrm>
          <a:prstGeom prst="rect"/>
        </p:spPr>
        <p:txBody>
          <a:bodyPr wrap="square">
            <a:spAutoFit/>
          </a:bodyPr>
          <a:p>
            <a:pPr algn="l" defTabSz="685800" lvl="0"/>
            <a:r>
              <a:rPr altLang="zh-CN" sz="4000" kern="0" lang="en-US">
                <a:solidFill>
                  <a:schemeClr val="bg1"/>
                </a:solidFill>
                <a:latin typeface="+mj-lt"/>
                <a:ea typeface="微软雅黑" panose="020B0503020204020204" charset="-122"/>
              </a:rPr>
              <a:t>CONTENTS</a:t>
            </a:r>
            <a:endParaRPr altLang="zh-CN" sz="4000" kern="0" lang="en-US">
              <a:solidFill>
                <a:schemeClr val="bg1"/>
              </a:solidFill>
              <a:latin typeface="+mj-lt"/>
              <a:ea typeface="微软雅黑" panose="020B0503020204020204" charset="-122"/>
            </a:endParaRPr>
          </a:p>
        </p:txBody>
      </p:sp>
      <p:sp>
        <p:nvSpPr>
          <p:cNvPr id="1048594" name="文本框 19"/>
          <p:cNvSpPr txBox="1"/>
          <p:nvPr>
            <p:custDataLst>
              <p:tags r:id="rId14"/>
            </p:custDataLst>
          </p:nvPr>
        </p:nvSpPr>
        <p:spPr>
          <a:xfrm>
            <a:off x="2285894" y="1447589"/>
            <a:ext cx="360681" cy="777239"/>
          </a:xfrm>
          <a:prstGeom prst="rect"/>
          <a:noFill/>
        </p:spPr>
        <p:txBody>
          <a:bodyPr rtlCol="0" wrap="none">
            <a:spAutoFit/>
          </a:bodyPr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4000" lang="en-US">
                <a:gradFill flip="none" rotWithShape="1">
                  <a:gsLst>
                    <a:gs pos="43000">
                      <a:srgbClr val="838995"/>
                    </a:gs>
                    <a:gs pos="91000">
                      <a:srgbClr val="838995">
                        <a:alpha val="0"/>
                      </a:srgbClr>
                    </a:gs>
                  </a:gsLst>
                  <a:lin ang="0" scaled="1"/>
                </a:gradFill>
                <a:latin typeface="+mj-ea"/>
                <a:ea typeface="+mj-ea"/>
              </a:rPr>
              <a:t>1</a:t>
            </a:r>
            <a:endParaRPr altLang="zh-CN" baseline="0" b="0" cap="none" sz="4000" i="0" kern="1200" kumimoji="0" lang="en-US" noProof="0" normalizeH="0" spc="0" strike="noStrike" u="none">
              <a:ln>
                <a:noFill/>
              </a:ln>
              <a:gradFill flip="none" rotWithShape="1">
                <a:gsLst>
                  <a:gs pos="43000">
                    <a:srgbClr val="838995"/>
                  </a:gs>
                  <a:gs pos="91000">
                    <a:srgbClr val="838995">
                      <a:alpha val="0"/>
                    </a:srgbClr>
                  </a:gs>
                </a:gsLst>
                <a:lin ang="0" scaled="1"/>
              </a:gra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1048595" name="文本框 20"/>
          <p:cNvSpPr txBox="1"/>
          <p:nvPr>
            <p:custDataLst>
              <p:tags r:id="rId15"/>
            </p:custDataLst>
          </p:nvPr>
        </p:nvSpPr>
        <p:spPr>
          <a:xfrm>
            <a:off x="3689477" y="1447589"/>
            <a:ext cx="411481" cy="777239"/>
          </a:xfrm>
          <a:prstGeom prst="rect"/>
          <a:noFill/>
        </p:spPr>
        <p:txBody>
          <a:bodyPr rtlCol="0" wrap="none">
            <a:spAutoFit/>
          </a:bodyPr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4000" lang="en-US">
                <a:gradFill flip="none" rotWithShape="1">
                  <a:gsLst>
                    <a:gs pos="43000">
                      <a:srgbClr val="838995"/>
                    </a:gs>
                    <a:gs pos="91000">
                      <a:srgbClr val="838995">
                        <a:alpha val="0"/>
                      </a:srgbClr>
                    </a:gs>
                  </a:gsLst>
                  <a:lin ang="0" scaled="1"/>
                </a:gradFill>
                <a:latin typeface="+mj-ea"/>
                <a:ea typeface="+mj-ea"/>
              </a:rPr>
              <a:t>2</a:t>
            </a:r>
            <a:endParaRPr altLang="zh-CN" baseline="0" b="0" cap="none" sz="4000" i="0" kern="1200" kumimoji="0" lang="en-US" noProof="0" normalizeH="0" spc="0" strike="noStrike" u="none">
              <a:ln>
                <a:noFill/>
              </a:ln>
              <a:gradFill flip="none" rotWithShape="1">
                <a:gsLst>
                  <a:gs pos="43000">
                    <a:srgbClr val="838995"/>
                  </a:gs>
                  <a:gs pos="91000">
                    <a:srgbClr val="838995">
                      <a:alpha val="0"/>
                    </a:srgbClr>
                  </a:gs>
                </a:gsLst>
                <a:lin ang="0" scaled="1"/>
              </a:gra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1048596" name="文本框 21"/>
          <p:cNvSpPr txBox="1"/>
          <p:nvPr>
            <p:custDataLst>
              <p:tags r:id="rId16"/>
            </p:custDataLst>
          </p:nvPr>
        </p:nvSpPr>
        <p:spPr>
          <a:xfrm>
            <a:off x="5006265" y="1447589"/>
            <a:ext cx="411481" cy="777239"/>
          </a:xfrm>
          <a:prstGeom prst="rect"/>
          <a:noFill/>
        </p:spPr>
        <p:txBody>
          <a:bodyPr rtlCol="0" wrap="none">
            <a:spAutoFit/>
          </a:bodyPr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4000" lang="en-US">
                <a:gradFill flip="none" rotWithShape="1">
                  <a:gsLst>
                    <a:gs pos="43000">
                      <a:srgbClr val="838995"/>
                    </a:gs>
                    <a:gs pos="91000">
                      <a:srgbClr val="838995">
                        <a:alpha val="0"/>
                      </a:srgbClr>
                    </a:gs>
                  </a:gsLst>
                  <a:lin ang="0" scaled="1"/>
                </a:gradFill>
                <a:latin typeface="+mj-ea"/>
                <a:ea typeface="+mj-ea"/>
              </a:rPr>
              <a:t>3</a:t>
            </a:r>
            <a:endParaRPr altLang="zh-CN" baseline="0" b="0" cap="none" sz="4000" i="0" kern="1200" kumimoji="0" lang="en-US" noProof="0" normalizeH="0" spc="0" strike="noStrike" u="none">
              <a:ln>
                <a:noFill/>
              </a:ln>
              <a:gradFill flip="none" rotWithShape="1">
                <a:gsLst>
                  <a:gs pos="43000">
                    <a:srgbClr val="838995"/>
                  </a:gs>
                  <a:gs pos="91000">
                    <a:srgbClr val="838995">
                      <a:alpha val="0"/>
                    </a:srgbClr>
                  </a:gs>
                </a:gsLst>
                <a:lin ang="0" scaled="1"/>
              </a:gra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1048597" name="文本框 22"/>
          <p:cNvSpPr txBox="1"/>
          <p:nvPr>
            <p:custDataLst>
              <p:tags r:id="rId17"/>
            </p:custDataLst>
          </p:nvPr>
        </p:nvSpPr>
        <p:spPr>
          <a:xfrm>
            <a:off x="6411489" y="1447589"/>
            <a:ext cx="398781" cy="777239"/>
          </a:xfrm>
          <a:prstGeom prst="rect"/>
          <a:noFill/>
        </p:spPr>
        <p:txBody>
          <a:bodyPr rtlCol="0" wrap="none">
            <a:spAutoFit/>
          </a:bodyPr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4000" lang="en-US">
                <a:gradFill flip="none" rotWithShape="1">
                  <a:gsLst>
                    <a:gs pos="43000">
                      <a:srgbClr val="838995"/>
                    </a:gs>
                    <a:gs pos="91000">
                      <a:srgbClr val="838995">
                        <a:alpha val="0"/>
                      </a:srgbClr>
                    </a:gs>
                  </a:gsLst>
                  <a:lin ang="0" scaled="1"/>
                </a:gradFill>
                <a:latin typeface="+mj-ea"/>
                <a:ea typeface="+mj-ea"/>
              </a:rPr>
              <a:t>4</a:t>
            </a:r>
            <a:endParaRPr altLang="zh-CN" baseline="0" b="0" cap="none" sz="4000" i="0" kern="1200" kumimoji="0" lang="en-US" noProof="0" normalizeH="0" spc="0" strike="noStrike" u="none">
              <a:ln>
                <a:noFill/>
              </a:ln>
              <a:gradFill flip="none" rotWithShape="1">
                <a:gsLst>
                  <a:gs pos="43000">
                    <a:srgbClr val="838995"/>
                  </a:gs>
                  <a:gs pos="91000">
                    <a:srgbClr val="838995">
                      <a:alpha val="0"/>
                    </a:srgbClr>
                  </a:gs>
                </a:gsLst>
                <a:lin ang="0" scaled="1"/>
              </a:gradFill>
              <a:effectLst/>
              <a:uLnTx/>
              <a:uFillTx/>
              <a:latin typeface="+mj-ea"/>
              <a:ea typeface="+mj-ea"/>
            </a:endParaRPr>
          </a:p>
        </p:txBody>
      </p:sp>
      <p:pic>
        <p:nvPicPr>
          <p:cNvPr id="2097155" name="图片 2097154"/>
          <p:cNvPicPr>
            <a:picLocks/>
          </p:cNvPicPr>
          <p:nvPr/>
        </p:nvPicPr>
        <p:blipFill>
          <a:blip xmlns:r="http://schemas.openxmlformats.org/officeDocument/2006/relationships" r:embed="rId18"/>
          <a:stretch>
            <a:fillRect/>
          </a:stretch>
        </p:blipFill>
        <p:spPr>
          <a:xfrm>
            <a:off x="8154040" y="92215"/>
            <a:ext cx="882505" cy="874979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7" name="文本框 23"/>
          <p:cNvSpPr txBox="1"/>
          <p:nvPr/>
        </p:nvSpPr>
        <p:spPr>
          <a:xfrm>
            <a:off x="4212610" y="156903"/>
            <a:ext cx="728979" cy="497839"/>
          </a:xfrm>
          <a:prstGeom prst="rect"/>
          <a:noFill/>
        </p:spPr>
        <p:txBody>
          <a:bodyPr rtlCol="0" wrap="none">
            <a:spAutoFit/>
          </a:bodyPr>
          <a:p>
            <a:pPr algn="ctr" defTabSz="609600" lvl="0"/>
            <a:r>
              <a:rPr altLang="zh-CN" b="1" sz="2400" kern="0" lang="en-US">
                <a:solidFill>
                  <a:schemeClr val="bg1">
                    <a:lumMod val="50000"/>
                  </a:schemeClr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+mn-ea"/>
              </a:rPr>
              <a:t>Plan</a:t>
            </a:r>
            <a:endParaRPr altLang="en-US" b="1" sz="2400" kern="0" kumimoji="1" lang="zh-CN"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cxnSp>
        <p:nvCxnSpPr>
          <p:cNvPr id="3145741" name="直接连接符 25"/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/>
          <a:ln w="19050">
            <a:solidFill>
              <a:srgbClr val="8389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18" name="Oval 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438787" y="2453609"/>
            <a:ext cx="939262" cy="947666"/>
          </a:xfrm>
          <a:prstGeom prst="ellipse"/>
          <a:solidFill>
            <a:srgbClr val="DC8D59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endParaRPr altLang="en-US" sz="2400" lang="zh-CN">
              <a:solidFill>
                <a:srgbClr val="838995"/>
              </a:solidFill>
            </a:endParaRPr>
          </a:p>
        </p:txBody>
      </p:sp>
      <p:sp>
        <p:nvSpPr>
          <p:cNvPr id="1048719" name="Oval 8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931273" y="2751767"/>
            <a:ext cx="146990" cy="147036"/>
          </a:xfrm>
          <a:prstGeom prst="ellipse"/>
          <a:solidFill>
            <a:schemeClr val="bg1">
              <a:lumMod val="85000"/>
              <a:alpha val="40000"/>
            </a:schemeClr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endParaRPr altLang="en-US" sz="2400" lang="zh-CN">
              <a:solidFill>
                <a:srgbClr val="838995"/>
              </a:solidFill>
            </a:endParaRPr>
          </a:p>
        </p:txBody>
      </p:sp>
      <p:sp>
        <p:nvSpPr>
          <p:cNvPr id="1048720" name="Oval 11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171312" y="2456854"/>
            <a:ext cx="940883" cy="947666"/>
          </a:xfrm>
          <a:prstGeom prst="ellipse"/>
          <a:solidFill>
            <a:srgbClr val="838995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endParaRPr altLang="en-US" sz="2400" lang="zh-CN">
              <a:solidFill>
                <a:srgbClr val="838995"/>
              </a:solidFill>
            </a:endParaRPr>
          </a:p>
        </p:txBody>
      </p:sp>
      <p:sp>
        <p:nvSpPr>
          <p:cNvPr id="1048721" name="Oval 13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911948" y="2453609"/>
            <a:ext cx="939262" cy="947666"/>
          </a:xfrm>
          <a:prstGeom prst="ellipse"/>
          <a:solidFill>
            <a:srgbClr val="DC8D59"/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endParaRPr altLang="en-US" sz="2400" lang="zh-CN">
              <a:solidFill>
                <a:srgbClr val="838995"/>
              </a:solidFill>
            </a:endParaRPr>
          </a:p>
        </p:txBody>
      </p:sp>
      <p:sp>
        <p:nvSpPr>
          <p:cNvPr id="1048722" name="Freeform 14"/>
          <p:cNvSpPr/>
          <p:nvPr>
            <p:custDataLst>
              <p:tags r:id="rId5"/>
            </p:custDataLst>
          </p:nvPr>
        </p:nvSpPr>
        <p:spPr bwMode="auto">
          <a:xfrm>
            <a:off x="3697623" y="1974908"/>
            <a:ext cx="1936923" cy="1092087"/>
          </a:xfrm>
          <a:custGeom>
            <a:avLst/>
            <a:gdLst>
              <a:gd name="T0" fmla="*/ 582 w 596"/>
              <a:gd name="T1" fmla="*/ 291 h 333"/>
              <a:gd name="T2" fmla="*/ 291 w 596"/>
              <a:gd name="T3" fmla="*/ 0 h 333"/>
              <a:gd name="T4" fmla="*/ 0 w 596"/>
              <a:gd name="T5" fmla="*/ 266 h 333"/>
              <a:gd name="T6" fmla="*/ 24 w 596"/>
              <a:gd name="T7" fmla="*/ 240 h 333"/>
              <a:gd name="T8" fmla="*/ 49 w 596"/>
              <a:gd name="T9" fmla="*/ 268 h 333"/>
              <a:gd name="T10" fmla="*/ 291 w 596"/>
              <a:gd name="T11" fmla="*/ 49 h 333"/>
              <a:gd name="T12" fmla="*/ 533 w 596"/>
              <a:gd name="T13" fmla="*/ 291 h 333"/>
              <a:gd name="T14" fmla="*/ 520 w 596"/>
              <a:gd name="T15" fmla="*/ 291 h 333"/>
              <a:gd name="T16" fmla="*/ 558 w 596"/>
              <a:gd name="T17" fmla="*/ 333 h 333"/>
              <a:gd name="T18" fmla="*/ 596 w 596"/>
              <a:gd name="T19" fmla="*/ 291 h 333"/>
              <a:gd name="T20" fmla="*/ 582 w 596"/>
              <a:gd name="T21" fmla="*/ 291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82" y="291"/>
                </a:moveTo>
                <a:cubicBezTo>
                  <a:pt x="582" y="130"/>
                  <a:pt x="452" y="0"/>
                  <a:pt x="291" y="0"/>
                </a:cubicBezTo>
                <a:cubicBezTo>
                  <a:pt x="138" y="0"/>
                  <a:pt x="13" y="117"/>
                  <a:pt x="0" y="266"/>
                </a:cubicBezTo>
                <a:cubicBezTo>
                  <a:pt x="24" y="240"/>
                  <a:pt x="24" y="240"/>
                  <a:pt x="24" y="240"/>
                </a:cubicBezTo>
                <a:cubicBezTo>
                  <a:pt x="49" y="268"/>
                  <a:pt x="49" y="268"/>
                  <a:pt x="49" y="268"/>
                </a:cubicBezTo>
                <a:cubicBezTo>
                  <a:pt x="61" y="145"/>
                  <a:pt x="165" y="49"/>
                  <a:pt x="291" y="49"/>
                </a:cubicBezTo>
                <a:cubicBezTo>
                  <a:pt x="425" y="49"/>
                  <a:pt x="533" y="157"/>
                  <a:pt x="533" y="291"/>
                </a:cubicBezTo>
                <a:cubicBezTo>
                  <a:pt x="520" y="291"/>
                  <a:pt x="520" y="291"/>
                  <a:pt x="520" y="291"/>
                </a:cubicBezTo>
                <a:cubicBezTo>
                  <a:pt x="558" y="333"/>
                  <a:pt x="558" y="333"/>
                  <a:pt x="558" y="333"/>
                </a:cubicBezTo>
                <a:cubicBezTo>
                  <a:pt x="596" y="291"/>
                  <a:pt x="596" y="291"/>
                  <a:pt x="596" y="291"/>
                </a:cubicBezTo>
                <a:lnTo>
                  <a:pt x="582" y="291"/>
                </a:ln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endParaRPr altLang="en-US" sz="2400" lang="zh-CN">
              <a:solidFill>
                <a:srgbClr val="838995"/>
              </a:solidFill>
            </a:endParaRPr>
          </a:p>
        </p:txBody>
      </p:sp>
      <p:sp>
        <p:nvSpPr>
          <p:cNvPr id="1048723" name="Freeform 15"/>
          <p:cNvSpPr/>
          <p:nvPr>
            <p:custDataLst>
              <p:tags r:id="rId6"/>
            </p:custDataLst>
          </p:nvPr>
        </p:nvSpPr>
        <p:spPr bwMode="auto">
          <a:xfrm>
            <a:off x="1960233" y="2794380"/>
            <a:ext cx="1938546" cy="1092087"/>
          </a:xfrm>
          <a:custGeom>
            <a:avLst/>
            <a:gdLst>
              <a:gd name="T0" fmla="*/ 558 w 596"/>
              <a:gd name="T1" fmla="*/ 0 h 333"/>
              <a:gd name="T2" fmla="*/ 520 w 596"/>
              <a:gd name="T3" fmla="*/ 41 h 333"/>
              <a:gd name="T4" fmla="*/ 533 w 596"/>
              <a:gd name="T5" fmla="*/ 41 h 333"/>
              <a:gd name="T6" fmla="*/ 291 w 596"/>
              <a:gd name="T7" fmla="*/ 284 h 333"/>
              <a:gd name="T8" fmla="*/ 49 w 596"/>
              <a:gd name="T9" fmla="*/ 65 h 333"/>
              <a:gd name="T10" fmla="*/ 24 w 596"/>
              <a:gd name="T11" fmla="*/ 93 h 333"/>
              <a:gd name="T12" fmla="*/ 0 w 596"/>
              <a:gd name="T13" fmla="*/ 67 h 333"/>
              <a:gd name="T14" fmla="*/ 291 w 596"/>
              <a:gd name="T15" fmla="*/ 333 h 333"/>
              <a:gd name="T16" fmla="*/ 582 w 596"/>
              <a:gd name="T17" fmla="*/ 41 h 333"/>
              <a:gd name="T18" fmla="*/ 596 w 596"/>
              <a:gd name="T19" fmla="*/ 41 h 333"/>
              <a:gd name="T20" fmla="*/ 558 w 596"/>
              <a:gd name="T21" fmla="*/ 0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58" y="0"/>
                </a:moveTo>
                <a:cubicBezTo>
                  <a:pt x="520" y="41"/>
                  <a:pt x="520" y="41"/>
                  <a:pt x="520" y="41"/>
                </a:cubicBezTo>
                <a:cubicBezTo>
                  <a:pt x="533" y="41"/>
                  <a:pt x="533" y="41"/>
                  <a:pt x="533" y="41"/>
                </a:cubicBezTo>
                <a:cubicBezTo>
                  <a:pt x="533" y="175"/>
                  <a:pt x="425" y="284"/>
                  <a:pt x="291" y="284"/>
                </a:cubicBezTo>
                <a:cubicBezTo>
                  <a:pt x="165" y="284"/>
                  <a:pt x="61" y="188"/>
                  <a:pt x="49" y="65"/>
                </a:cubicBezTo>
                <a:cubicBezTo>
                  <a:pt x="24" y="93"/>
                  <a:pt x="24" y="93"/>
                  <a:pt x="24" y="93"/>
                </a:cubicBezTo>
                <a:cubicBezTo>
                  <a:pt x="0" y="67"/>
                  <a:pt x="0" y="67"/>
                  <a:pt x="0" y="67"/>
                </a:cubicBezTo>
                <a:cubicBezTo>
                  <a:pt x="13" y="216"/>
                  <a:pt x="138" y="333"/>
                  <a:pt x="291" y="333"/>
                </a:cubicBezTo>
                <a:cubicBezTo>
                  <a:pt x="452" y="333"/>
                  <a:pt x="582" y="202"/>
                  <a:pt x="582" y="41"/>
                </a:cubicBezTo>
                <a:cubicBezTo>
                  <a:pt x="596" y="41"/>
                  <a:pt x="596" y="41"/>
                  <a:pt x="596" y="41"/>
                </a:cubicBezTo>
                <a:lnTo>
                  <a:pt x="558" y="0"/>
                </a:ln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endParaRPr altLang="en-US" sz="2400" lang="zh-CN">
              <a:solidFill>
                <a:srgbClr val="838995"/>
              </a:solidFill>
            </a:endParaRPr>
          </a:p>
        </p:txBody>
      </p:sp>
      <p:sp>
        <p:nvSpPr>
          <p:cNvPr id="1048724" name="Freeform 17"/>
          <p:cNvSpPr/>
          <p:nvPr>
            <p:custDataLst>
              <p:tags r:id="rId7"/>
            </p:custDataLst>
          </p:nvPr>
        </p:nvSpPr>
        <p:spPr bwMode="auto">
          <a:xfrm>
            <a:off x="5433393" y="2794380"/>
            <a:ext cx="1938546" cy="1092087"/>
          </a:xfrm>
          <a:custGeom>
            <a:avLst/>
            <a:gdLst>
              <a:gd name="T0" fmla="*/ 558 w 596"/>
              <a:gd name="T1" fmla="*/ 0 h 333"/>
              <a:gd name="T2" fmla="*/ 520 w 596"/>
              <a:gd name="T3" fmla="*/ 41 h 333"/>
              <a:gd name="T4" fmla="*/ 533 w 596"/>
              <a:gd name="T5" fmla="*/ 41 h 333"/>
              <a:gd name="T6" fmla="*/ 291 w 596"/>
              <a:gd name="T7" fmla="*/ 284 h 333"/>
              <a:gd name="T8" fmla="*/ 49 w 596"/>
              <a:gd name="T9" fmla="*/ 65 h 333"/>
              <a:gd name="T10" fmla="*/ 24 w 596"/>
              <a:gd name="T11" fmla="*/ 93 h 333"/>
              <a:gd name="T12" fmla="*/ 0 w 596"/>
              <a:gd name="T13" fmla="*/ 67 h 333"/>
              <a:gd name="T14" fmla="*/ 291 w 596"/>
              <a:gd name="T15" fmla="*/ 333 h 333"/>
              <a:gd name="T16" fmla="*/ 582 w 596"/>
              <a:gd name="T17" fmla="*/ 41 h 333"/>
              <a:gd name="T18" fmla="*/ 596 w 596"/>
              <a:gd name="T19" fmla="*/ 41 h 333"/>
              <a:gd name="T20" fmla="*/ 558 w 596"/>
              <a:gd name="T21" fmla="*/ 0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58" y="0"/>
                </a:moveTo>
                <a:cubicBezTo>
                  <a:pt x="520" y="41"/>
                  <a:pt x="520" y="41"/>
                  <a:pt x="520" y="41"/>
                </a:cubicBezTo>
                <a:cubicBezTo>
                  <a:pt x="533" y="41"/>
                  <a:pt x="533" y="41"/>
                  <a:pt x="533" y="41"/>
                </a:cubicBezTo>
                <a:cubicBezTo>
                  <a:pt x="533" y="175"/>
                  <a:pt x="425" y="284"/>
                  <a:pt x="291" y="284"/>
                </a:cubicBezTo>
                <a:cubicBezTo>
                  <a:pt x="165" y="284"/>
                  <a:pt x="61" y="188"/>
                  <a:pt x="49" y="65"/>
                </a:cubicBezTo>
                <a:cubicBezTo>
                  <a:pt x="24" y="93"/>
                  <a:pt x="24" y="93"/>
                  <a:pt x="24" y="93"/>
                </a:cubicBezTo>
                <a:cubicBezTo>
                  <a:pt x="0" y="67"/>
                  <a:pt x="0" y="67"/>
                  <a:pt x="0" y="67"/>
                </a:cubicBezTo>
                <a:cubicBezTo>
                  <a:pt x="14" y="216"/>
                  <a:pt x="139" y="333"/>
                  <a:pt x="291" y="333"/>
                </a:cubicBezTo>
                <a:cubicBezTo>
                  <a:pt x="452" y="333"/>
                  <a:pt x="582" y="202"/>
                  <a:pt x="582" y="41"/>
                </a:cubicBezTo>
                <a:cubicBezTo>
                  <a:pt x="596" y="41"/>
                  <a:pt x="596" y="41"/>
                  <a:pt x="596" y="41"/>
                </a:cubicBezTo>
                <a:lnTo>
                  <a:pt x="558" y="0"/>
                </a:ln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endParaRPr altLang="en-US" sz="2400" lang="zh-CN">
              <a:solidFill>
                <a:srgbClr val="838995"/>
              </a:solidFill>
            </a:endParaRPr>
          </a:p>
        </p:txBody>
      </p:sp>
      <p:sp>
        <p:nvSpPr>
          <p:cNvPr id="1048725" name="AutoShape 112"/>
          <p:cNvSpPr/>
          <p:nvPr>
            <p:custDataLst>
              <p:tags r:id="rId8"/>
            </p:custDataLst>
          </p:nvPr>
        </p:nvSpPr>
        <p:spPr bwMode="auto">
          <a:xfrm>
            <a:off x="6184806" y="2736641"/>
            <a:ext cx="385852" cy="384152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 bIns="19050" lIns="19050" rIns="19050" tIns="19050"/>
          <a:p>
            <a:pPr algn="ctr" defTabSz="228600" eaLnBrk="1" fontAlgn="base" hangingPunct="0" indent="0" latinLnBrk="0" lvl="0" marL="0" marR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baseline="0" b="0" cap="none" sz="1500" i="0" kern="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>
                <a:outerShdw algn="tl" blurRad="38100" dir="2700000" dist="38100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69" name="Group 124"/>
          <p:cNvGrpSpPr/>
          <p:nvPr>
            <p:custDataLst>
              <p:tags r:id="rId9"/>
            </p:custDataLst>
          </p:nvPr>
        </p:nvGrpSpPr>
        <p:grpSpPr>
          <a:xfrm>
            <a:off x="4458643" y="2766671"/>
            <a:ext cx="385227" cy="324089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1048726" name="AutoShape 120"/>
            <p:cNvSpPr/>
            <p:nvPr>
              <p:custDataLst>
                <p:tags r:id="rId10"/>
              </p:custDataLst>
            </p:nvPr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727" name="AutoShape 121"/>
            <p:cNvSpPr/>
            <p:nvPr>
              <p:custDataLst>
                <p:tags r:id="rId11"/>
              </p:custDataLst>
            </p:nvPr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728" name="AutoShape 122"/>
            <p:cNvSpPr/>
            <p:nvPr>
              <p:custDataLst>
                <p:tags r:id="rId12"/>
              </p:custDataLst>
            </p:nvPr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70" name="组合 47"/>
          <p:cNvGrpSpPr/>
          <p:nvPr>
            <p:custDataLst>
              <p:tags r:id="rId13"/>
            </p:custDataLst>
          </p:nvPr>
        </p:nvGrpSpPr>
        <p:grpSpPr>
          <a:xfrm>
            <a:off x="2716134" y="2736432"/>
            <a:ext cx="384569" cy="384569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1048729" name="AutoShape 123"/>
            <p:cNvSpPr/>
            <p:nvPr>
              <p:custDataLst>
                <p:tags r:id="rId14"/>
              </p:custDataLst>
            </p:nvPr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730" name="AutoShape 124"/>
            <p:cNvSpPr/>
            <p:nvPr>
              <p:custDataLst>
                <p:tags r:id="rId15"/>
              </p:custDataLst>
            </p:nvPr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731" name="AutoShape 125"/>
            <p:cNvSpPr/>
            <p:nvPr>
              <p:custDataLst>
                <p:tags r:id="rId16"/>
              </p:custDataLst>
            </p:nvPr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048732" name="Oval 8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7207402" y="2596916"/>
            <a:ext cx="146990" cy="147036"/>
          </a:xfrm>
          <a:prstGeom prst="ellipse"/>
          <a:solidFill>
            <a:schemeClr val="bg1">
              <a:lumMod val="85000"/>
              <a:alpha val="40000"/>
            </a:schemeClr>
          </a:solidFill>
          <a:ln>
            <a:noFill/>
          </a:ln>
        </p:spPr>
        <p:txBody>
          <a:bodyPr anchor="t" anchorCtr="0" bIns="60960" compatLnSpc="1" lIns="121920" numCol="1" rIns="121920" tIns="60960" vert="horz" wrap="square"/>
          <a:p>
            <a:endParaRPr altLang="en-US" sz="2400" lang="zh-CN">
              <a:solidFill>
                <a:srgbClr val="838995"/>
              </a:solidFill>
            </a:endParaRPr>
          </a:p>
        </p:txBody>
      </p:sp>
      <p:sp>
        <p:nvSpPr>
          <p:cNvPr id="1048733" name="矩形 57"/>
          <p:cNvSpPr/>
          <p:nvPr>
            <p:custDataLst>
              <p:tags r:id="rId18"/>
            </p:custDataLst>
          </p:nvPr>
        </p:nvSpPr>
        <p:spPr>
          <a:xfrm>
            <a:off x="812800" y="1195070"/>
            <a:ext cx="3358515" cy="1539240"/>
          </a:xfrm>
          <a:prstGeom prst="rect"/>
        </p:spPr>
        <p:txBody>
          <a:bodyPr wrap="square">
            <a:spAutoFit/>
          </a:bodyPr>
          <a:p>
            <a:pPr algn="l" defTabSz="6858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</a:pPr>
            <a:r>
              <a:rPr altLang="zh-CN" baseline="0" b="0" cap="none" sz="14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 Continue to promote the improvement and optimization of basic functions, both on the platform and on the WeChat mini-program.</a:t>
            </a:r>
            <a:endParaRPr altLang="zh-CN" baseline="0" b="0" cap="none" sz="14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048734" name="矩形 58"/>
          <p:cNvSpPr/>
          <p:nvPr>
            <p:custDataLst>
              <p:tags r:id="rId19"/>
            </p:custDataLst>
          </p:nvPr>
        </p:nvSpPr>
        <p:spPr>
          <a:xfrm>
            <a:off x="1502410" y="926465"/>
            <a:ext cx="1875790" cy="365759"/>
          </a:xfrm>
          <a:prstGeom prst="rect"/>
        </p:spPr>
        <p:txBody>
          <a:bodyPr wrap="square">
            <a:spAutoFit/>
          </a:bodyPr>
          <a:p>
            <a:pPr algn="ctr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ea"/>
                <a:ea typeface="+mj-ea"/>
                <a:sym typeface="+mn-lt"/>
              </a:rPr>
              <a:t>Short-term plan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1048735" name="矩形 59"/>
          <p:cNvSpPr/>
          <p:nvPr>
            <p:custDataLst>
              <p:tags r:id="rId20"/>
            </p:custDataLst>
          </p:nvPr>
        </p:nvSpPr>
        <p:spPr>
          <a:xfrm>
            <a:off x="2576830" y="3765550"/>
            <a:ext cx="4074160" cy="1539240"/>
          </a:xfrm>
          <a:prstGeom prst="rect"/>
        </p:spPr>
        <p:txBody>
          <a:bodyPr wrap="square">
            <a:spAutoFit/>
          </a:bodyPr>
          <a:p>
            <a:pPr algn="l" defTabSz="6858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</a:pPr>
            <a:r>
              <a:rPr altLang="zh-CN" baseline="0" b="0" cap="none" sz="14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 Initially deploy and fine-tune the self-developed large model , and then optimize its functions and user experience based on feedback after the initial launch.</a:t>
            </a:r>
            <a:endParaRPr altLang="zh-CN" baseline="0" b="0" cap="none" sz="14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048736" name="矩形 60"/>
          <p:cNvSpPr/>
          <p:nvPr>
            <p:custDataLst>
              <p:tags r:id="rId21"/>
            </p:custDataLst>
          </p:nvPr>
        </p:nvSpPr>
        <p:spPr>
          <a:xfrm>
            <a:off x="3596005" y="3509010"/>
            <a:ext cx="2140585" cy="365759"/>
          </a:xfrm>
          <a:prstGeom prst="rect"/>
        </p:spPr>
        <p:txBody>
          <a:bodyPr wrap="square">
            <a:spAutoFit/>
          </a:bodyPr>
          <a:p>
            <a:pPr algn="ctr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ea"/>
                <a:ea typeface="+mj-ea"/>
                <a:sym typeface="+mn-lt"/>
              </a:rPr>
              <a:t>Medium-term plan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1048737" name="矩形 61"/>
          <p:cNvSpPr/>
          <p:nvPr>
            <p:custDataLst>
              <p:tags r:id="rId22"/>
            </p:custDataLst>
          </p:nvPr>
        </p:nvSpPr>
        <p:spPr>
          <a:xfrm>
            <a:off x="5002530" y="1195070"/>
            <a:ext cx="3639185" cy="1177290"/>
          </a:xfrm>
          <a:prstGeom prst="rect"/>
        </p:spPr>
        <p:txBody>
          <a:bodyPr wrap="square">
            <a:spAutoFit/>
          </a:bodyPr>
          <a:p>
            <a:pPr algn="l" defTabSz="6858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</a:pPr>
            <a:r>
              <a:rPr altLang="zh-CN" baseline="0" b="0" cap="none" sz="14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 Keep enhancing product functionality, and explore commercialization for sustainable development.</a:t>
            </a:r>
            <a:endParaRPr altLang="zh-CN" baseline="0" b="0" cap="none" sz="14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048738" name="矩形 62"/>
          <p:cNvSpPr/>
          <p:nvPr>
            <p:custDataLst>
              <p:tags r:id="rId23"/>
            </p:custDataLst>
          </p:nvPr>
        </p:nvSpPr>
        <p:spPr>
          <a:xfrm>
            <a:off x="5736590" y="926465"/>
            <a:ext cx="1737995" cy="365759"/>
          </a:xfrm>
          <a:prstGeom prst="rect"/>
        </p:spPr>
        <p:txBody>
          <a:bodyPr wrap="square">
            <a:spAutoFit/>
          </a:bodyPr>
          <a:p>
            <a:pPr algn="ctr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ea"/>
                <a:ea typeface="+mj-ea"/>
                <a:sym typeface="+mn-lt"/>
              </a:rPr>
              <a:t>Long-term plan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uLnTx/>
              <a:uFillTx/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9" name="矩形 16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1160145" y="3319145"/>
            <a:ext cx="6825615" cy="586740"/>
          </a:xfrm>
          <a:prstGeom prst="rect"/>
        </p:spPr>
        <p:txBody>
          <a:bodyPr wrap="square">
            <a:spAutoFit/>
          </a:bodyPr>
          <a:p>
            <a:pPr algn="ctr" defTabSz="9144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sz="2000" i="0" kern="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latin typeface="Calibri Light" panose="020F0302020204030204"/>
                <a:ea typeface="微软雅黑" panose="020B0503020204020204" charset="-122"/>
                <a:cs typeface="Arial" panose="020B0604020202020204" pitchFamily="34" charset="0"/>
                <a:sym typeface="Arial" panose="020B0604020202020204" pitchFamily="34" charset="0"/>
              </a:rPr>
              <a:t>Answering questions and exchanging ideas</a:t>
            </a:r>
            <a:endParaRPr altLang="en-US" baseline="0" b="0" cap="none" sz="2000" i="0" kern="0" kumimoji="0" lang="zh-CN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</a:endParaRPr>
          </a:p>
        </p:txBody>
      </p:sp>
      <p:sp>
        <p:nvSpPr>
          <p:cNvPr id="1048740" name="PA_矩形 8"/>
          <p:cNvSpPr/>
          <p:nvPr>
            <p:custDataLst>
              <p:tags r:id="rId1"/>
            </p:custDataLst>
          </p:nvPr>
        </p:nvSpPr>
        <p:spPr>
          <a:xfrm>
            <a:off x="1492250" y="1469390"/>
            <a:ext cx="6160135" cy="2133600"/>
          </a:xfrm>
          <a:prstGeom prst="rect"/>
        </p:spPr>
        <p:txBody>
          <a:bodyPr wrap="square">
            <a:spAutoFit/>
          </a:bodyPr>
          <a:p>
            <a:pPr algn="ctr" defTabSz="685800" lvl="0"/>
            <a:r>
              <a:rPr altLang="zh-CN" sz="6000" kern="0" lang="en-US">
                <a:solidFill>
                  <a:srgbClr val="838995"/>
                </a:solidFill>
                <a:latin typeface="+mj-lt"/>
                <a:ea typeface="微软雅黑" panose="020B0503020204020204" charset="-122"/>
              </a:rPr>
              <a:t>THANK YOU FOR </a:t>
            </a:r>
            <a:r>
              <a:rPr altLang="zh-CN" sz="6000" kern="0" lang="en-US">
                <a:solidFill>
                  <a:srgbClr val="838995"/>
                </a:solidFill>
                <a:latin typeface="+mj-lt"/>
                <a:ea typeface="微软雅黑" panose="020B0503020204020204" charset="-122"/>
              </a:rPr>
              <a:t>LIST</a:t>
            </a:r>
            <a:r>
              <a:rPr altLang="zh-CN" sz="6000" kern="0" lang="en-US">
                <a:solidFill>
                  <a:srgbClr val="838995"/>
                </a:solidFill>
                <a:latin typeface="+mj-lt"/>
                <a:ea typeface="微软雅黑" panose="020B0503020204020204" charset="-122"/>
              </a:rPr>
              <a:t>ENING</a:t>
            </a:r>
            <a:endParaRPr altLang="zh-CN" sz="6000" kern="0" lang="en-US">
              <a:solidFill>
                <a:srgbClr val="838995"/>
              </a:solidFill>
              <a:latin typeface="+mj-lt"/>
              <a:ea typeface="微软雅黑" panose="020B0503020204020204" charset="-122"/>
            </a:endParaRPr>
          </a:p>
        </p:txBody>
      </p:sp>
      <p:pic>
        <p:nvPicPr>
          <p:cNvPr id="2097176" name="图片 2097154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8154040" y="92215"/>
            <a:ext cx="882505" cy="874979"/>
          </a:xfrm>
          <a:prstGeom prst="rect"/>
        </p:spPr>
      </p:pic>
      <p:sp>
        <p:nvSpPr>
          <p:cNvPr id="1048741" name="矩形: 圆角 14"/>
          <p:cNvSpPr/>
          <p:nvPr/>
        </p:nvSpPr>
        <p:spPr>
          <a:xfrm>
            <a:off x="3438525" y="4025265"/>
            <a:ext cx="2268220" cy="380365"/>
          </a:xfrm>
          <a:prstGeom prst="roundRect">
            <a:avLst>
              <a:gd name="adj" fmla="val 50000"/>
            </a:avLst>
          </a:prstGeom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sz="1200" i="0" kern="1200" kumimoji="0" lang="en-US" noProof="0" normalizeH="0" spc="0" strike="noStrike" u="none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Reporting person</a:t>
            </a:r>
            <a:r>
              <a:rPr altLang="en-US" baseline="0" b="0" cap="none" sz="1200" i="0" kern="1200" kumimoji="0" lang="zh-CN" noProof="0" normalizeH="0" spc="0" strike="noStrike" u="none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：</a:t>
            </a:r>
            <a:r>
              <a:rPr altLang="zh-CN" baseline="0" b="0" cap="none" sz="1200" i="0" kern="1200" kumimoji="0" lang="en-US" noProof="0" normalizeH="0" spc="0" strike="noStrike" u="none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WenZiyi</a:t>
            </a:r>
            <a:endParaRPr altLang="zh-CN" baseline="0" b="0" cap="none" sz="1200" i="0" kern="1200" kumimoji="0" lang="en-US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矩形: 圆角 14"/>
          <p:cNvSpPr/>
          <p:nvPr/>
        </p:nvSpPr>
        <p:spPr>
          <a:xfrm>
            <a:off x="3995420" y="3422650"/>
            <a:ext cx="1153160" cy="320040"/>
          </a:xfrm>
          <a:prstGeom prst="roundRect">
            <a:avLst>
              <a:gd name="adj" fmla="val 50000"/>
            </a:avLst>
          </a:prstGeom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050" lang="en-US">
                <a:solidFill>
                  <a:prstClr val="white"/>
                </a:solidFill>
                <a:latin typeface="+mj-ea"/>
                <a:ea typeface="+mj-ea"/>
              </a:rPr>
              <a:t>PART ONE</a:t>
            </a:r>
            <a:endParaRPr altLang="en-US" baseline="0" b="0" cap="none" sz="105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048599" name="文本框 18"/>
          <p:cNvSpPr txBox="1"/>
          <p:nvPr/>
        </p:nvSpPr>
        <p:spPr>
          <a:xfrm>
            <a:off x="2658110" y="1958975"/>
            <a:ext cx="3827781" cy="1463040"/>
          </a:xfrm>
          <a:prstGeom prst="rect"/>
          <a:noFill/>
        </p:spPr>
        <p:txBody>
          <a:bodyPr rtlCol="0" wrap="none">
            <a:spAutoFit/>
            <a:scene3d>
              <a:camera prst="orthographicFront"/>
              <a:lightRig dir="t" rig="threePt"/>
            </a:scene3d>
          </a:bodyPr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="1" sz="40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Project Background</a:t>
            </a:r>
            <a:endParaRPr altLang="zh-CN" b="1" sz="40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="1" sz="40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and Objectives</a:t>
            </a:r>
            <a:endParaRPr altLang="zh-CN" b="1" sz="40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2097156" name="图片 2097154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154040" y="92215"/>
            <a:ext cx="882505" cy="874979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文本框 23"/>
          <p:cNvSpPr txBox="1"/>
          <p:nvPr/>
        </p:nvSpPr>
        <p:spPr>
          <a:xfrm>
            <a:off x="3270271" y="156903"/>
            <a:ext cx="2638047" cy="497839"/>
          </a:xfrm>
          <a:prstGeom prst="rect"/>
          <a:noFill/>
        </p:spPr>
        <p:txBody>
          <a:bodyPr rtlCol="0" wrap="none">
            <a:spAutoFit/>
          </a:bodyPr>
          <a:p>
            <a:pPr algn="ctr" defTabSz="609600" lvl="0"/>
            <a:r>
              <a:rPr altLang="zh-CN" b="1" sz="2400" kern="0" lang="en-US" noProof="0">
                <a:ln>
                  <a:noFill/>
                </a:ln>
                <a:solidFill>
                  <a:srgbClr val="838995"/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 Light" panose="020F0302020204030204"/>
                <a:ea typeface="微软雅黑" panose="020B0503020204020204" charset="-122"/>
                <a:sym typeface="+mn-ea"/>
              </a:rPr>
              <a:t>Project Background</a:t>
            </a:r>
            <a:endParaRPr altLang="en-US" b="1" sz="2400" kern="0" kumimoji="1" lang="zh-CN"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cxnSp>
        <p:nvCxnSpPr>
          <p:cNvPr id="3145732" name="直接连接符 25"/>
          <p:cNvCxnSpPr>
            <a:cxnSpLocks/>
          </p:cNvCxnSpPr>
          <p:nvPr>
            <p:custDataLst>
              <p:tags r:id="rId1"/>
            </p:custDataLst>
          </p:nvPr>
        </p:nvCxnSpPr>
        <p:spPr>
          <a:xfrm>
            <a:off x="4398916" y="887965"/>
            <a:ext cx="215358" cy="0"/>
          </a:xfrm>
          <a:prstGeom prst="line"/>
          <a:ln w="19050">
            <a:solidFill>
              <a:srgbClr val="8389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7159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889212" y="874076"/>
            <a:ext cx="1658839" cy="1479131"/>
          </a:xfrm>
          <a:prstGeom prst="rect"/>
        </p:spPr>
      </p:pic>
      <p:pic>
        <p:nvPicPr>
          <p:cNvPr id="2097160" name="图片 2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3790854" y="874076"/>
            <a:ext cx="1658839" cy="1479131"/>
          </a:xfrm>
          <a:prstGeom prst="rect"/>
        </p:spPr>
      </p:pic>
      <p:pic>
        <p:nvPicPr>
          <p:cNvPr id="2097161" name="图片 3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6692496" y="874076"/>
            <a:ext cx="1658839" cy="1479131"/>
          </a:xfrm>
          <a:prstGeom prst="rect"/>
        </p:spPr>
      </p:pic>
      <p:sp>
        <p:nvSpPr>
          <p:cNvPr id="1048602" name="矩形 38"/>
          <p:cNvSpPr/>
          <p:nvPr>
            <p:custDataLst>
              <p:tags r:id="rId6"/>
            </p:custDataLst>
          </p:nvPr>
        </p:nvSpPr>
        <p:spPr>
          <a:xfrm>
            <a:off x="501015" y="2762250"/>
            <a:ext cx="2687955" cy="1341755"/>
          </a:xfrm>
          <a:prstGeom prst="rect"/>
        </p:spPr>
        <p:txBody>
          <a:bodyPr wrap="square">
            <a:noAutofit/>
          </a:bodyPr>
          <a:p>
            <a:pPr algn="l" defTabSz="6858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</a:pPr>
            <a:r>
              <a:rPr altLang="zh-CN" sz="1300" lang="en-US" noProof="0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 </a:t>
            </a:r>
            <a:r>
              <a:rPr altLang="zh-CN" baseline="0" b="0" cap="none" sz="13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Develop an intelligent learning platform can revitalize</a:t>
            </a:r>
            <a:r>
              <a:rPr altLang="zh-CN" baseline="0" b="0" cap="none" sz="13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</a:t>
            </a:r>
            <a:r>
              <a:rPr altLang="zh-CN" baseline="0" b="0" cap="none" sz="13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Chinese</a:t>
            </a:r>
            <a:r>
              <a:rPr altLang="zh-CN" baseline="0" b="0" cap="none" sz="13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</a:t>
            </a:r>
            <a:r>
              <a:rPr altLang="zh-CN" baseline="0" b="0" cap="none" sz="13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classics in a digital form, enhance cultural identity and soft power.</a:t>
            </a:r>
            <a:endParaRPr altLang="zh-CN" baseline="0" b="0" cap="none" sz="13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048603" name="矩形 54"/>
          <p:cNvSpPr/>
          <p:nvPr>
            <p:custDataLst>
              <p:tags r:id="rId7"/>
            </p:custDataLst>
          </p:nvPr>
        </p:nvSpPr>
        <p:spPr>
          <a:xfrm>
            <a:off x="739140" y="2460625"/>
            <a:ext cx="1732915" cy="365759"/>
          </a:xfrm>
          <a:prstGeom prst="rect"/>
        </p:spPr>
        <p:txBody>
          <a:bodyPr wrap="square">
            <a:spAutoFit/>
          </a:bodyPr>
          <a:p>
            <a:pPr algn="ctr" defTabSz="685800" lvl="0"/>
            <a:r>
              <a:rPr altLang="zh-CN" baseline="0" b="1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Cultural value</a:t>
            </a:r>
            <a:endParaRPr altLang="zh-CN" baseline="0" b="1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1048604" name="矩形 55"/>
          <p:cNvSpPr/>
          <p:nvPr>
            <p:custDataLst>
              <p:tags r:id="rId8"/>
            </p:custDataLst>
          </p:nvPr>
        </p:nvSpPr>
        <p:spPr>
          <a:xfrm>
            <a:off x="3435985" y="2762250"/>
            <a:ext cx="2372360" cy="2077720"/>
          </a:xfrm>
          <a:prstGeom prst="rect"/>
        </p:spPr>
        <p:txBody>
          <a:bodyPr wrap="square">
            <a:noAutofit/>
          </a:bodyPr>
          <a:p>
            <a:pPr algn="l" defTabSz="6858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</a:pPr>
            <a:r>
              <a:rPr altLang="zh-CN" baseline="0" b="0" cap="none" sz="13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 The existing ancient poetry learning products have a single technology, lack intelligent interaction, and do not provide personalized assistance with AI.</a:t>
            </a:r>
            <a:endParaRPr altLang="zh-CN" baseline="0" b="0" cap="none" sz="13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048605" name="矩形 56"/>
          <p:cNvSpPr/>
          <p:nvPr>
            <p:custDataLst>
              <p:tags r:id="rId9"/>
            </p:custDataLst>
          </p:nvPr>
        </p:nvSpPr>
        <p:spPr>
          <a:xfrm>
            <a:off x="3286760" y="2447925"/>
            <a:ext cx="2397760" cy="365759"/>
          </a:xfrm>
          <a:prstGeom prst="rect"/>
        </p:spPr>
        <p:txBody>
          <a:bodyPr wrap="square">
            <a:spAutoFit/>
          </a:bodyPr>
          <a:p>
            <a:pPr algn="ctr" defTabSz="685800" lvl="0"/>
            <a:r>
              <a:rPr altLang="zh-CN" b="1" sz="1600" lang="en-US">
                <a:solidFill>
                  <a:srgbClr val="838995"/>
                </a:solidFill>
                <a:latin typeface="+mj-ea"/>
                <a:ea typeface="+mj-ea"/>
                <a:sym typeface="+mn-lt"/>
              </a:rPr>
              <a:t>Technical pain points</a:t>
            </a:r>
            <a:endParaRPr altLang="zh-CN" b="1" sz="1600" lang="en-US">
              <a:solidFill>
                <a:srgbClr val="838995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1048606" name="矩形 57"/>
          <p:cNvSpPr/>
          <p:nvPr>
            <p:custDataLst>
              <p:tags r:id="rId10"/>
            </p:custDataLst>
          </p:nvPr>
        </p:nvSpPr>
        <p:spPr>
          <a:xfrm>
            <a:off x="6499225" y="2762250"/>
            <a:ext cx="2342515" cy="2077720"/>
          </a:xfrm>
          <a:prstGeom prst="rect"/>
        </p:spPr>
        <p:txBody>
          <a:bodyPr wrap="square">
            <a:noAutofit/>
          </a:bodyPr>
          <a:p>
            <a:pPr algn="l" defTabSz="6858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</a:pPr>
            <a:r>
              <a:rPr altLang="zh-CN" baseline="0" b="0" cap="none" sz="13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charset="-122"/>
                <a:cs typeface="+mn-ea"/>
                <a:sym typeface="+mn-lt"/>
              </a:rPr>
              <a:t>  The teaching of traditional ancient poetry is restricted in many ways, and the "double reduction" policy promotes the urgent need for diversified learning tools in society.</a:t>
            </a:r>
            <a:endParaRPr altLang="zh-CN" baseline="0" b="0" cap="none" sz="13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048607" name="矩形 58"/>
          <p:cNvSpPr/>
          <p:nvPr>
            <p:custDataLst>
              <p:tags r:id="rId11"/>
            </p:custDataLst>
          </p:nvPr>
        </p:nvSpPr>
        <p:spPr>
          <a:xfrm>
            <a:off x="6499225" y="2460625"/>
            <a:ext cx="2070735" cy="365759"/>
          </a:xfrm>
          <a:prstGeom prst="rect"/>
        </p:spPr>
        <p:txBody>
          <a:bodyPr wrap="square">
            <a:spAutoFit/>
          </a:bodyPr>
          <a:p>
            <a:pPr algn="ctr" defTabSz="685800" lvl="0"/>
            <a:r>
              <a:rPr altLang="zh-CN" b="1" sz="1600" lang="en-US">
                <a:solidFill>
                  <a:srgbClr val="838995"/>
                </a:solidFill>
                <a:latin typeface="+mj-ea"/>
                <a:ea typeface="+mj-ea"/>
                <a:sym typeface="+mn-lt"/>
              </a:rPr>
              <a:t>Educational needs</a:t>
            </a:r>
            <a:endParaRPr altLang="zh-CN" b="1" sz="1600" lang="en-US">
              <a:solidFill>
                <a:srgbClr val="838995"/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39" name="Group 112"/>
          <p:cNvGrpSpPr/>
          <p:nvPr>
            <p:custDataLst>
              <p:tags r:id="rId12"/>
            </p:custDataLst>
          </p:nvPr>
        </p:nvGrpSpPr>
        <p:grpSpPr>
          <a:xfrm>
            <a:off x="7186461" y="1429455"/>
            <a:ext cx="486043" cy="455355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1048608" name="AutoShape 110"/>
            <p:cNvSpPr/>
            <p:nvPr>
              <p:custDataLst>
                <p:tags r:id="rId13"/>
              </p:custDataLst>
            </p:nvPr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FFFFFF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09" name="AutoShape 111"/>
            <p:cNvSpPr/>
            <p:nvPr>
              <p:custDataLst>
                <p:tags r:id="rId14"/>
              </p:custDataLst>
            </p:nvPr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FFFFFF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048610" name="AutoShape 112"/>
          <p:cNvSpPr/>
          <p:nvPr>
            <p:custDataLst>
              <p:tags r:id="rId15"/>
            </p:custDataLst>
          </p:nvPr>
        </p:nvSpPr>
        <p:spPr bwMode="auto">
          <a:xfrm>
            <a:off x="4242495" y="1414789"/>
            <a:ext cx="486832" cy="484687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 bIns="19050" lIns="19050" rIns="19050" tIns="19050"/>
          <a:p>
            <a:pPr algn="ctr" defTabSz="228600" eaLnBrk="1" fontAlgn="base" hangingPunct="0" indent="0" latinLnBrk="0" lvl="0" marL="0" marR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baseline="0" b="0" cap="none" sz="1500" i="0" kern="0" kumimoji="0" lang="en-US" noProof="0" normalizeH="0" spc="0" strike="noStrike" u="none">
              <a:ln>
                <a:noFill/>
              </a:ln>
              <a:solidFill>
                <a:srgbClr val="FFFFFF"/>
              </a:solidFill>
              <a:effectLst>
                <a:outerShdw algn="tl" blurRad="38100" dir="2700000" dist="38100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40" name="组合 17"/>
          <p:cNvGrpSpPr/>
          <p:nvPr>
            <p:custDataLst>
              <p:tags r:id="rId16"/>
            </p:custDataLst>
          </p:nvPr>
        </p:nvGrpSpPr>
        <p:grpSpPr>
          <a:xfrm>
            <a:off x="1439200" y="1414111"/>
            <a:ext cx="333429" cy="486043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048611" name="AutoShape 113"/>
            <p:cNvSpPr/>
            <p:nvPr>
              <p:custDataLst>
                <p:tags r:id="rId17"/>
              </p:custDataLst>
            </p:nvPr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FFFFFF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12" name="AutoShape 114"/>
            <p:cNvSpPr/>
            <p:nvPr>
              <p:custDataLst>
                <p:tags r:id="rId18"/>
              </p:custDataLst>
            </p:nvPr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FFFFFF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文本框 23"/>
          <p:cNvSpPr txBox="1"/>
          <p:nvPr/>
        </p:nvSpPr>
        <p:spPr>
          <a:xfrm>
            <a:off x="3367088" y="156903"/>
            <a:ext cx="2455237" cy="497839"/>
          </a:xfrm>
          <a:prstGeom prst="rect"/>
          <a:noFill/>
        </p:spPr>
        <p:txBody>
          <a:bodyPr rtlCol="0" wrap="none">
            <a:spAutoFit/>
          </a:bodyPr>
          <a:p>
            <a:pPr algn="ctr" defTabSz="609600" lvl="0"/>
            <a:r>
              <a:rPr altLang="zh-CN" b="1" sz="2400" kern="0" lang="en-US" noProof="0">
                <a:ln>
                  <a:noFill/>
                </a:ln>
                <a:solidFill>
                  <a:srgbClr val="838995"/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 Light" panose="020F0302020204030204"/>
                <a:ea typeface="微软雅黑" panose="020B0503020204020204" charset="-122"/>
                <a:sym typeface="+mn-ea"/>
              </a:rPr>
              <a:t>Project Objectives</a:t>
            </a:r>
            <a:endParaRPr altLang="zh-CN" b="1" sz="2400" kern="0" kumimoji="1" lang="en-US" noProof="0">
              <a:ln>
                <a:noFill/>
              </a:ln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uLnTx/>
              <a:uFillTx/>
              <a:latin typeface="Calibri Light" panose="020F0302020204030204"/>
              <a:ea typeface="微软雅黑" panose="020B0503020204020204" charset="-122"/>
              <a:cs typeface="+mn-ea"/>
              <a:sym typeface="+mn-ea"/>
            </a:endParaRPr>
          </a:p>
        </p:txBody>
      </p:sp>
      <p:cxnSp>
        <p:nvCxnSpPr>
          <p:cNvPr id="3145733" name="直接连接符 25"/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/>
          <a:ln w="19050">
            <a:solidFill>
              <a:srgbClr val="8389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14" name="任意多边形: 形状 21"/>
          <p:cNvSpPr/>
          <p:nvPr>
            <p:custDataLst>
              <p:tags r:id="rId1"/>
            </p:custDataLst>
          </p:nvPr>
        </p:nvSpPr>
        <p:spPr>
          <a:xfrm>
            <a:off x="3956176" y="2494577"/>
            <a:ext cx="1256052" cy="1256052"/>
          </a:xfrm>
          <a:custGeom>
            <a:avLst/>
            <a:gdLst>
              <a:gd name="connsiteX0" fmla="*/ 0 w 1359186"/>
              <a:gd name="connsiteY0" fmla="*/ 679593 h 1359186"/>
              <a:gd name="connsiteX1" fmla="*/ 679593 w 1359186"/>
              <a:gd name="connsiteY1" fmla="*/ 0 h 1359186"/>
              <a:gd name="connsiteX2" fmla="*/ 1359186 w 1359186"/>
              <a:gd name="connsiteY2" fmla="*/ 679593 h 1359186"/>
              <a:gd name="connsiteX3" fmla="*/ 679593 w 1359186"/>
              <a:gd name="connsiteY3" fmla="*/ 1359186 h 1359186"/>
              <a:gd name="connsiteX4" fmla="*/ 0 w 1359186"/>
              <a:gd name="connsiteY4" fmla="*/ 679593 h 1359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9186" h="1359186">
                <a:moveTo>
                  <a:pt x="0" y="679593"/>
                </a:moveTo>
                <a:cubicBezTo>
                  <a:pt x="0" y="304264"/>
                  <a:pt x="304264" y="0"/>
                  <a:pt x="679593" y="0"/>
                </a:cubicBezTo>
                <a:cubicBezTo>
                  <a:pt x="1054922" y="0"/>
                  <a:pt x="1359186" y="304264"/>
                  <a:pt x="1359186" y="679593"/>
                </a:cubicBezTo>
                <a:cubicBezTo>
                  <a:pt x="1359186" y="1054922"/>
                  <a:pt x="1054922" y="1359186"/>
                  <a:pt x="679593" y="1359186"/>
                </a:cubicBezTo>
                <a:cubicBezTo>
                  <a:pt x="304264" y="1359186"/>
                  <a:pt x="0" y="1054922"/>
                  <a:pt x="0" y="679593"/>
                </a:cubicBezTo>
                <a:close/>
              </a:path>
            </a:pathLst>
          </a:custGeom>
          <a:solidFill>
            <a:srgbClr val="DC8D59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 anchorCtr="0" bIns="270168" lIns="270168" numCol="1" rIns="270168" spcCol="1270" spcFirstLastPara="0" tIns="270168" vert="horz" wrap="square">
            <a:noAutofit/>
          </a:bodyPr>
          <a:p>
            <a:pPr algn="ctr" defTabSz="1244600" indent="0" lvl="0" mar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altLang="en-US" sz="2800" kern="1200" lang="zh-CN"/>
          </a:p>
        </p:txBody>
      </p:sp>
      <p:sp>
        <p:nvSpPr>
          <p:cNvPr id="1048615" name="任意多边形: 形状 29"/>
          <p:cNvSpPr/>
          <p:nvPr>
            <p:custDataLst>
              <p:tags r:id="rId2"/>
            </p:custDataLst>
          </p:nvPr>
        </p:nvSpPr>
        <p:spPr>
          <a:xfrm rot="14340000" flipV="1">
            <a:off x="3758565" y="2218690"/>
            <a:ext cx="472440" cy="224790"/>
          </a:xfrm>
          <a:custGeom>
            <a:avLst/>
            <a:ahLst/>
            <a:rect l="0" t="0" r="0" b="0"/>
            <a:pathLst>
              <a:path>
                <a:moveTo>
                  <a:pt x="0" y="0"/>
                </a:moveTo>
                <a:lnTo>
                  <a:pt x="202134" y="0"/>
                </a:lnTo>
              </a:path>
            </a:pathLst>
          </a:custGeom>
          <a:noFill/>
          <a:ln>
            <a:solidFill>
              <a:srgbClr val="838995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48616" name="任意多边形: 形状 30"/>
          <p:cNvSpPr/>
          <p:nvPr>
            <p:custDataLst>
              <p:tags r:id="rId3"/>
            </p:custDataLst>
          </p:nvPr>
        </p:nvSpPr>
        <p:spPr>
          <a:xfrm>
            <a:off x="3428729" y="1424951"/>
            <a:ext cx="841555" cy="841555"/>
          </a:xfrm>
          <a:custGeom>
            <a:avLst/>
            <a:gdLst>
              <a:gd name="connsiteX0" fmla="*/ 0 w 910655"/>
              <a:gd name="connsiteY0" fmla="*/ 455328 h 910655"/>
              <a:gd name="connsiteX1" fmla="*/ 455328 w 910655"/>
              <a:gd name="connsiteY1" fmla="*/ 0 h 910655"/>
              <a:gd name="connsiteX2" fmla="*/ 910656 w 910655"/>
              <a:gd name="connsiteY2" fmla="*/ 455328 h 910655"/>
              <a:gd name="connsiteX3" fmla="*/ 455328 w 910655"/>
              <a:gd name="connsiteY3" fmla="*/ 910656 h 910655"/>
              <a:gd name="connsiteX4" fmla="*/ 0 w 910655"/>
              <a:gd name="connsiteY4" fmla="*/ 455328 h 910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0655" h="910655">
                <a:moveTo>
                  <a:pt x="0" y="455328"/>
                </a:moveTo>
                <a:cubicBezTo>
                  <a:pt x="0" y="203857"/>
                  <a:pt x="203857" y="0"/>
                  <a:pt x="455328" y="0"/>
                </a:cubicBezTo>
                <a:cubicBezTo>
                  <a:pt x="706799" y="0"/>
                  <a:pt x="910656" y="203857"/>
                  <a:pt x="910656" y="455328"/>
                </a:cubicBezTo>
                <a:cubicBezTo>
                  <a:pt x="910656" y="706799"/>
                  <a:pt x="706799" y="910656"/>
                  <a:pt x="455328" y="910656"/>
                </a:cubicBezTo>
                <a:cubicBezTo>
                  <a:pt x="203857" y="910656"/>
                  <a:pt x="0" y="706799"/>
                  <a:pt x="0" y="455328"/>
                </a:cubicBezTo>
                <a:close/>
              </a:path>
            </a:pathLst>
          </a:custGeom>
          <a:solidFill>
            <a:srgbClr val="838995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 anchorCtr="0" bIns="179082" lIns="179082" numCol="1" rIns="179082" spcCol="1270" spcFirstLastPara="0" tIns="179082" vert="horz" wrap="square">
            <a:noAutofit/>
          </a:bodyPr>
          <a:p>
            <a:pPr algn="ctr" defTabSz="800100" indent="0" lvl="0" mar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altLang="en-US" sz="1800" kern="1200" lang="zh-CN"/>
          </a:p>
        </p:txBody>
      </p:sp>
      <p:sp>
        <p:nvSpPr>
          <p:cNvPr id="1048617" name="任意多边形: 形状 38"/>
          <p:cNvSpPr/>
          <p:nvPr>
            <p:custDataLst>
              <p:tags r:id="rId4"/>
            </p:custDataLst>
          </p:nvPr>
        </p:nvSpPr>
        <p:spPr>
          <a:xfrm rot="1800000">
            <a:off x="5210584" y="3491331"/>
            <a:ext cx="24546" cy="0"/>
          </a:xfrm>
          <a:custGeom>
            <a:avLst/>
            <a:ahLst/>
            <a:rect l="0" t="0" r="0" b="0"/>
            <a:pathLst>
              <a:path>
                <a:moveTo>
                  <a:pt x="0" y="0"/>
                </a:moveTo>
                <a:lnTo>
                  <a:pt x="26561" y="0"/>
                </a:lnTo>
              </a:path>
            </a:pathLst>
          </a:custGeom>
          <a:noFill/>
          <a:ln>
            <a:solidFill>
              <a:srgbClr val="838995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48618" name="任意多边形: 形状 42"/>
          <p:cNvSpPr/>
          <p:nvPr>
            <p:custDataLst>
              <p:tags r:id="rId5"/>
            </p:custDataLst>
          </p:nvPr>
        </p:nvSpPr>
        <p:spPr>
          <a:xfrm>
            <a:off x="5233486" y="3319626"/>
            <a:ext cx="841555" cy="841555"/>
          </a:xfrm>
          <a:custGeom>
            <a:avLst/>
            <a:gdLst>
              <a:gd name="connsiteX0" fmla="*/ 0 w 910655"/>
              <a:gd name="connsiteY0" fmla="*/ 455328 h 910655"/>
              <a:gd name="connsiteX1" fmla="*/ 455328 w 910655"/>
              <a:gd name="connsiteY1" fmla="*/ 0 h 910655"/>
              <a:gd name="connsiteX2" fmla="*/ 910656 w 910655"/>
              <a:gd name="connsiteY2" fmla="*/ 455328 h 910655"/>
              <a:gd name="connsiteX3" fmla="*/ 455328 w 910655"/>
              <a:gd name="connsiteY3" fmla="*/ 910656 h 910655"/>
              <a:gd name="connsiteX4" fmla="*/ 0 w 910655"/>
              <a:gd name="connsiteY4" fmla="*/ 455328 h 910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0655" h="910655">
                <a:moveTo>
                  <a:pt x="0" y="455328"/>
                </a:moveTo>
                <a:cubicBezTo>
                  <a:pt x="0" y="203857"/>
                  <a:pt x="203857" y="0"/>
                  <a:pt x="455328" y="0"/>
                </a:cubicBezTo>
                <a:cubicBezTo>
                  <a:pt x="706799" y="0"/>
                  <a:pt x="910656" y="203857"/>
                  <a:pt x="910656" y="455328"/>
                </a:cubicBezTo>
                <a:cubicBezTo>
                  <a:pt x="910656" y="706799"/>
                  <a:pt x="706799" y="910656"/>
                  <a:pt x="455328" y="910656"/>
                </a:cubicBezTo>
                <a:cubicBezTo>
                  <a:pt x="203857" y="910656"/>
                  <a:pt x="0" y="706799"/>
                  <a:pt x="0" y="455328"/>
                </a:cubicBezTo>
                <a:close/>
              </a:path>
            </a:pathLst>
          </a:custGeom>
          <a:solidFill>
            <a:srgbClr val="838995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 anchorCtr="0" bIns="179082" lIns="179082" numCol="1" rIns="179082" spcCol="1270" spcFirstLastPara="0" tIns="179082" vert="horz" wrap="square">
            <a:noAutofit/>
          </a:bodyPr>
          <a:p>
            <a:pPr algn="ctr" defTabSz="800100" indent="0" lvl="0" mar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altLang="en-US" sz="1800" kern="1200" lang="zh-CN"/>
          </a:p>
        </p:txBody>
      </p:sp>
      <p:sp>
        <p:nvSpPr>
          <p:cNvPr id="1048619" name="任意多边形: 形状 43"/>
          <p:cNvSpPr/>
          <p:nvPr>
            <p:custDataLst>
              <p:tags r:id="rId6"/>
            </p:custDataLst>
          </p:nvPr>
        </p:nvSpPr>
        <p:spPr>
          <a:xfrm rot="9000000">
            <a:off x="3803099" y="3270986"/>
            <a:ext cx="24546" cy="0"/>
          </a:xfrm>
          <a:custGeom>
            <a:avLst/>
            <a:ahLst/>
            <a:rect l="0" t="0" r="0" b="0"/>
            <a:pathLst>
              <a:path>
                <a:moveTo>
                  <a:pt x="0" y="0"/>
                </a:moveTo>
                <a:lnTo>
                  <a:pt x="26561" y="0"/>
                </a:lnTo>
              </a:path>
            </a:pathLst>
          </a:custGeom>
          <a:noFill/>
          <a:ln>
            <a:solidFill>
              <a:srgbClr val="838995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p>
            <a:endParaRPr altLang="en-US" lang="zh-CN"/>
          </a:p>
        </p:txBody>
      </p:sp>
      <p:sp>
        <p:nvSpPr>
          <p:cNvPr id="1048620" name="任意多边形: 形状 44"/>
          <p:cNvSpPr/>
          <p:nvPr>
            <p:custDataLst>
              <p:tags r:id="rId7"/>
            </p:custDataLst>
          </p:nvPr>
        </p:nvSpPr>
        <p:spPr>
          <a:xfrm>
            <a:off x="2900958" y="2909416"/>
            <a:ext cx="841555" cy="841555"/>
          </a:xfrm>
          <a:custGeom>
            <a:avLst/>
            <a:gdLst>
              <a:gd name="connsiteX0" fmla="*/ 0 w 910655"/>
              <a:gd name="connsiteY0" fmla="*/ 455328 h 910655"/>
              <a:gd name="connsiteX1" fmla="*/ 455328 w 910655"/>
              <a:gd name="connsiteY1" fmla="*/ 0 h 910655"/>
              <a:gd name="connsiteX2" fmla="*/ 910656 w 910655"/>
              <a:gd name="connsiteY2" fmla="*/ 455328 h 910655"/>
              <a:gd name="connsiteX3" fmla="*/ 455328 w 910655"/>
              <a:gd name="connsiteY3" fmla="*/ 910656 h 910655"/>
              <a:gd name="connsiteX4" fmla="*/ 0 w 910655"/>
              <a:gd name="connsiteY4" fmla="*/ 455328 h 910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0655" h="910655">
                <a:moveTo>
                  <a:pt x="0" y="455328"/>
                </a:moveTo>
                <a:cubicBezTo>
                  <a:pt x="0" y="203857"/>
                  <a:pt x="203857" y="0"/>
                  <a:pt x="455328" y="0"/>
                </a:cubicBezTo>
                <a:cubicBezTo>
                  <a:pt x="706799" y="0"/>
                  <a:pt x="910656" y="203857"/>
                  <a:pt x="910656" y="455328"/>
                </a:cubicBezTo>
                <a:cubicBezTo>
                  <a:pt x="910656" y="706799"/>
                  <a:pt x="706799" y="910656"/>
                  <a:pt x="455328" y="910656"/>
                </a:cubicBezTo>
                <a:cubicBezTo>
                  <a:pt x="203857" y="910656"/>
                  <a:pt x="0" y="706799"/>
                  <a:pt x="0" y="455328"/>
                </a:cubicBezTo>
                <a:close/>
              </a:path>
            </a:pathLst>
          </a:custGeom>
          <a:solidFill>
            <a:srgbClr val="838995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 anchorCtr="0" bIns="179082" lIns="179082" numCol="1" rIns="179082" spcCol="1270" spcFirstLastPara="0" tIns="179082" vert="horz" wrap="square">
            <a:noAutofit/>
          </a:bodyPr>
          <a:p>
            <a:pPr algn="ctr" defTabSz="800100" indent="0" lvl="0" mar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altLang="en-US" sz="1800" kern="1200" lang="zh-CN"/>
          </a:p>
        </p:txBody>
      </p:sp>
      <p:sp>
        <p:nvSpPr>
          <p:cNvPr id="1048621" name="AutoShape 112"/>
          <p:cNvSpPr/>
          <p:nvPr>
            <p:custDataLst>
              <p:tags r:id="rId8"/>
            </p:custDataLst>
          </p:nvPr>
        </p:nvSpPr>
        <p:spPr bwMode="auto">
          <a:xfrm>
            <a:off x="5482999" y="3561016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 bIns="19050" lIns="19050" rIns="19050" tIns="19050"/>
          <a:p>
            <a:pPr algn="ctr" defTabSz="228600" eaLnBrk="1" fontAlgn="base" hangingPunct="0" indent="0" latinLnBrk="0" lvl="0" marL="0" marR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baseline="0" b="0" cap="none" sz="1500" i="0" kern="0" kumimoji="0" lang="en-US" noProof="0" normalizeH="0" spc="0" strike="noStrike" u="none">
              <a:ln>
                <a:noFill/>
              </a:ln>
              <a:solidFill>
                <a:srgbClr val="FFFFFF"/>
              </a:solidFill>
              <a:effectLst>
                <a:outerShdw algn="tl" blurRad="38100" dir="2700000" dist="38100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42" name="组合 46"/>
          <p:cNvGrpSpPr/>
          <p:nvPr>
            <p:custDataLst>
              <p:tags r:id="rId9"/>
            </p:custDataLst>
          </p:nvPr>
        </p:nvGrpSpPr>
        <p:grpSpPr>
          <a:xfrm>
            <a:off x="3197610" y="3137604"/>
            <a:ext cx="246811" cy="35977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048622" name="AutoShape 113"/>
            <p:cNvSpPr/>
            <p:nvPr>
              <p:custDataLst>
                <p:tags r:id="rId10"/>
              </p:custDataLst>
            </p:nvPr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FFFFFF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23" name="AutoShape 114"/>
            <p:cNvSpPr/>
            <p:nvPr>
              <p:custDataLst>
                <p:tags r:id="rId11"/>
              </p:custDataLst>
            </p:nvPr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FFFFFF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3" name="组合 49"/>
          <p:cNvGrpSpPr/>
          <p:nvPr>
            <p:custDataLst>
              <p:tags r:id="rId12"/>
            </p:custDataLst>
          </p:nvPr>
        </p:nvGrpSpPr>
        <p:grpSpPr>
          <a:xfrm flipH="1">
            <a:off x="3676274" y="1676988"/>
            <a:ext cx="359165" cy="359165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1048624" name="AutoShape 126"/>
            <p:cNvSpPr/>
            <p:nvPr>
              <p:custDataLst>
                <p:tags r:id="rId13"/>
              </p:custDataLst>
            </p:nvPr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FFFFFF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25" name="AutoShape 127"/>
            <p:cNvSpPr/>
            <p:nvPr>
              <p:custDataLst>
                <p:tags r:id="rId14"/>
              </p:custDataLst>
            </p:nvPr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FFFFFF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048626" name="AutoShape 59"/>
          <p:cNvSpPr/>
          <p:nvPr>
            <p:custDataLst>
              <p:tags r:id="rId15"/>
            </p:custDataLst>
          </p:nvPr>
        </p:nvSpPr>
        <p:spPr bwMode="auto">
          <a:xfrm>
            <a:off x="4213268" y="2824630"/>
            <a:ext cx="598582" cy="595946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 bIns="19050" lIns="19050" rIns="19050" tIns="19050"/>
          <a:p>
            <a:pPr algn="ctr" defTabSz="228600" eaLnBrk="1" fontAlgn="base" hangingPunct="0" indent="0" latinLnBrk="0" lvl="0" marL="0" marR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baseline="0" b="0" cap="none" sz="1500" i="0" kern="0" kumimoji="0" lang="en-US" noProof="0" normalizeH="0" spc="0" strike="noStrike" u="none">
              <a:ln>
                <a:noFill/>
              </a:ln>
              <a:solidFill>
                <a:srgbClr val="FFFFFF"/>
              </a:solidFill>
              <a:effectLst>
                <a:outerShdw algn="tl" blurRad="38100" dir="2700000" dist="38100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048627" name="矩形 53"/>
          <p:cNvSpPr/>
          <p:nvPr>
            <p:custDataLst>
              <p:tags r:id="rId16"/>
            </p:custDataLst>
          </p:nvPr>
        </p:nvSpPr>
        <p:spPr>
          <a:xfrm>
            <a:off x="4364839" y="1479558"/>
            <a:ext cx="1668780" cy="365760"/>
          </a:xfrm>
          <a:prstGeom prst="rect"/>
          <a:noFill/>
        </p:spPr>
        <p:txBody>
          <a:bodyPr rtlCol="0" wrap="none">
            <a:spAutoFit/>
          </a:bodyPr>
          <a:p>
            <a:pPr algn="l" lvl="0"/>
            <a:r>
              <a:rPr altLang="zh-CN" sz="1600" lang="en-US">
                <a:solidFill>
                  <a:srgbClr val="838995"/>
                </a:solidFill>
                <a:latin typeface="+mj-ea"/>
                <a:ea typeface="+mj-ea"/>
              </a:rPr>
              <a:t>Technical objectives</a:t>
            </a:r>
            <a:endParaRPr altLang="zh-CN" sz="1600" lang="en-US">
              <a:solidFill>
                <a:srgbClr val="838995"/>
              </a:solidFill>
              <a:latin typeface="+mj-ea"/>
              <a:ea typeface="+mj-ea"/>
            </a:endParaRPr>
          </a:p>
        </p:txBody>
      </p:sp>
      <p:sp>
        <p:nvSpPr>
          <p:cNvPr id="1048628" name="TextBox 16"/>
          <p:cNvSpPr txBox="1"/>
          <p:nvPr>
            <p:custDataLst>
              <p:tags r:id="rId17"/>
            </p:custDataLst>
          </p:nvPr>
        </p:nvSpPr>
        <p:spPr>
          <a:xfrm>
            <a:off x="4464050" y="1765935"/>
            <a:ext cx="4679315" cy="777239"/>
          </a:xfrm>
          <a:prstGeom prst="rect"/>
          <a:noFill/>
        </p:spPr>
        <p:txBody>
          <a:bodyPr lIns="0" rtlCol="0" wrap="square">
            <a:spAutoFit/>
          </a:bodyPr>
          <a:p>
            <a:pPr algn="l" defTabSz="4572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sz="13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 Light" panose="020B0502040204020203" charset="-122"/>
                <a:cs typeface="+mn-cs"/>
              </a:rPr>
              <a:t>Develop a platform with efficient search and good interaction, enabling precise retrieval and convenient operation.</a:t>
            </a:r>
            <a:endParaRPr altLang="zh-CN" baseline="0" b="0" cap="none" sz="13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 Light" panose="020B0502040204020203" charset="-122"/>
              <a:cs typeface="+mn-cs"/>
            </a:endParaRPr>
          </a:p>
        </p:txBody>
      </p:sp>
      <p:sp>
        <p:nvSpPr>
          <p:cNvPr id="1048629" name="矩形 55"/>
          <p:cNvSpPr/>
          <p:nvPr>
            <p:custDataLst>
              <p:tags r:id="rId18"/>
            </p:custDataLst>
          </p:nvPr>
        </p:nvSpPr>
        <p:spPr>
          <a:xfrm>
            <a:off x="6126894" y="3429690"/>
            <a:ext cx="1567180" cy="365759"/>
          </a:xfrm>
          <a:prstGeom prst="rect"/>
          <a:noFill/>
        </p:spPr>
        <p:txBody>
          <a:bodyPr rtlCol="0" wrap="none">
            <a:spAutoFit/>
          </a:bodyPr>
          <a:p>
            <a:pPr algn="l" lvl="0"/>
            <a:r>
              <a:rPr altLang="zh-CN" sz="1600" lang="en-US">
                <a:solidFill>
                  <a:srgbClr val="838995"/>
                </a:solidFill>
                <a:latin typeface="+mj-ea"/>
                <a:ea typeface="+mj-ea"/>
              </a:rPr>
              <a:t>Cultural objectives</a:t>
            </a:r>
            <a:endParaRPr altLang="zh-CN" sz="1600" lang="en-US">
              <a:solidFill>
                <a:srgbClr val="838995"/>
              </a:solidFill>
              <a:latin typeface="+mj-ea"/>
              <a:ea typeface="+mj-ea"/>
            </a:endParaRPr>
          </a:p>
        </p:txBody>
      </p:sp>
      <p:sp>
        <p:nvSpPr>
          <p:cNvPr id="1048630" name="TextBox 16"/>
          <p:cNvSpPr txBox="1"/>
          <p:nvPr>
            <p:custDataLst>
              <p:tags r:id="rId19"/>
            </p:custDataLst>
          </p:nvPr>
        </p:nvSpPr>
        <p:spPr>
          <a:xfrm>
            <a:off x="6249939" y="3705196"/>
            <a:ext cx="2751771" cy="1120139"/>
          </a:xfrm>
          <a:prstGeom prst="rect"/>
          <a:noFill/>
        </p:spPr>
        <p:txBody>
          <a:bodyPr lIns="0" rtlCol="0" wrap="square">
            <a:spAutoFit/>
          </a:bodyPr>
          <a:p>
            <a:pPr algn="l" defTabSz="4572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sz="13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 Light" panose="020B0502040204020203" charset="-122"/>
                <a:cs typeface="+mn-cs"/>
              </a:rPr>
              <a:t>Inherit excellent traditional Chinese culture through vocabulary learning and enhance cultural identity.</a:t>
            </a:r>
            <a:endParaRPr altLang="zh-CN" baseline="0" b="0" cap="none" sz="13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 Light" panose="020B0502040204020203" charset="-122"/>
              <a:cs typeface="+mn-cs"/>
            </a:endParaRPr>
          </a:p>
        </p:txBody>
      </p:sp>
      <p:sp>
        <p:nvSpPr>
          <p:cNvPr id="1048631" name="矩形 57"/>
          <p:cNvSpPr/>
          <p:nvPr>
            <p:custDataLst>
              <p:tags r:id="rId20"/>
            </p:custDataLst>
          </p:nvPr>
        </p:nvSpPr>
        <p:spPr>
          <a:xfrm>
            <a:off x="1638029" y="2940105"/>
            <a:ext cx="957580" cy="365760"/>
          </a:xfrm>
          <a:prstGeom prst="rect"/>
          <a:noFill/>
        </p:spPr>
        <p:txBody>
          <a:bodyPr rtlCol="0" wrap="none">
            <a:spAutoFit/>
          </a:bodyPr>
          <a:p>
            <a:pPr algn="r" lvl="0"/>
            <a:r>
              <a:rPr altLang="zh-CN" sz="1600" lang="en-US">
                <a:solidFill>
                  <a:srgbClr val="838995"/>
                </a:solidFill>
                <a:latin typeface="+mj-ea"/>
                <a:ea typeface="+mj-ea"/>
              </a:rPr>
              <a:t>User goals</a:t>
            </a:r>
            <a:endParaRPr altLang="zh-CN" sz="1600" lang="en-US">
              <a:solidFill>
                <a:srgbClr val="838995"/>
              </a:solidFill>
              <a:latin typeface="+mj-ea"/>
              <a:ea typeface="+mj-ea"/>
            </a:endParaRPr>
          </a:p>
        </p:txBody>
      </p:sp>
      <p:sp>
        <p:nvSpPr>
          <p:cNvPr id="1048632" name="TextBox 16"/>
          <p:cNvSpPr txBox="1"/>
          <p:nvPr>
            <p:custDataLst>
              <p:tags r:id="rId21"/>
            </p:custDataLst>
          </p:nvPr>
        </p:nvSpPr>
        <p:spPr>
          <a:xfrm>
            <a:off x="-5080" y="3194050"/>
            <a:ext cx="2954020" cy="1120140"/>
          </a:xfrm>
          <a:prstGeom prst="rect"/>
          <a:noFill/>
        </p:spPr>
        <p:txBody>
          <a:bodyPr lIns="0" rtlCol="0" wrap="square">
            <a:spAutoFit/>
          </a:bodyPr>
          <a:p>
            <a:pPr algn="r" defTabSz="457200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sz="13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Calibri Light" panose="020F0302020204030204"/>
                <a:ea typeface="微软雅黑 Light" panose="020B0502040204020203" charset="-122"/>
                <a:cs typeface="+mn-cs"/>
              </a:rPr>
              <a:t>Assist middle and high school students in quickly mastering required vocabulary and improving learning efficiency.</a:t>
            </a:r>
            <a:endParaRPr altLang="zh-CN" baseline="0" b="0" cap="none" sz="13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Calibri Light" panose="020F0302020204030204"/>
              <a:ea typeface="微软雅黑 Light" panose="020B0502040204020203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矩形: 圆角 14"/>
          <p:cNvSpPr/>
          <p:nvPr/>
        </p:nvSpPr>
        <p:spPr>
          <a:xfrm>
            <a:off x="3995420" y="3422650"/>
            <a:ext cx="1153160" cy="320040"/>
          </a:xfrm>
          <a:prstGeom prst="roundRect">
            <a:avLst>
              <a:gd name="adj" fmla="val 50000"/>
            </a:avLst>
          </a:prstGeom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sz="1050" lang="en-US">
                <a:solidFill>
                  <a:prstClr val="white"/>
                </a:solidFill>
                <a:latin typeface="+mj-ea"/>
                <a:ea typeface="+mj-ea"/>
              </a:rPr>
              <a:t>PART TWO</a:t>
            </a:r>
            <a:endParaRPr altLang="en-US" baseline="0" b="0" cap="none" sz="105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048634" name="文本框 18"/>
          <p:cNvSpPr txBox="1"/>
          <p:nvPr/>
        </p:nvSpPr>
        <p:spPr>
          <a:xfrm>
            <a:off x="2835910" y="1958975"/>
            <a:ext cx="3472180" cy="1463040"/>
          </a:xfrm>
          <a:prstGeom prst="rect"/>
          <a:noFill/>
        </p:spPr>
        <p:txBody>
          <a:bodyPr rtlCol="0" wrap="none">
            <a:spAutoFit/>
            <a:scene3d>
              <a:camera prst="orthographicFront"/>
              <a:lightRig dir="t" rig="threePt"/>
            </a:scene3d>
          </a:bodyPr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="1" sz="40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Platform function</a:t>
            </a:r>
            <a:endParaRPr altLang="zh-CN" b="1" sz="40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  <a:p>
            <a:pPr algn="ctr" defTabSz="4572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="1" sz="4000" lang="en-US"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  <a:latin typeface="+mj-ea"/>
                <a:ea typeface="+mj-ea"/>
              </a:rPr>
              <a:t>introduction</a:t>
            </a:r>
            <a:endParaRPr altLang="zh-CN" b="1" sz="4000" lang="en-US">
              <a:solidFill>
                <a:schemeClr val="accent1"/>
              </a:solidFill>
              <a:effectLst>
                <a:outerShdw algn="ctr" blurRad="38100" dir="5400000" dist="25400" rotWithShape="0">
                  <a:srgbClr val="6E747A">
                    <a:alpha val="43000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2097162" name="图片 2097154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154040" y="92215"/>
            <a:ext cx="882505" cy="874979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矩形 1"/>
          <p:cNvSpPr/>
          <p:nvPr/>
        </p:nvSpPr>
        <p:spPr>
          <a:xfrm>
            <a:off x="0" y="1388464"/>
            <a:ext cx="9144000" cy="2655497"/>
          </a:xfrm>
          <a:prstGeom prst="rect"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36" name="文本框 23"/>
          <p:cNvSpPr txBox="1"/>
          <p:nvPr/>
        </p:nvSpPr>
        <p:spPr>
          <a:xfrm>
            <a:off x="2602886" y="156903"/>
            <a:ext cx="4022497" cy="701039"/>
          </a:xfrm>
          <a:prstGeom prst="rect"/>
          <a:noFill/>
        </p:spPr>
        <p:txBody>
          <a:bodyPr rtlCol="0" wrap="none">
            <a:spAutoFit/>
          </a:bodyPr>
          <a:p>
            <a:pPr algn="ctr" defTabSz="914400">
              <a:lnSpc>
                <a:spcPct val="150000"/>
              </a:lnSpc>
            </a:pPr>
            <a:r>
              <a:rPr altLang="zh-CN" b="1" sz="2400" kern="0" lang="en-US">
                <a:solidFill>
                  <a:schemeClr val="bg1">
                    <a:lumMod val="50000"/>
                  </a:schemeClr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+mn-ea"/>
              </a:rPr>
              <a:t>Core functions of the platform</a:t>
            </a:r>
            <a:endParaRPr altLang="en-US" b="1" sz="2400" kern="0" kumimoji="1" lang="zh-CN"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cxnSp>
        <p:nvCxnSpPr>
          <p:cNvPr id="3145734" name="直接连接符 25"/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/>
          <a:ln w="19050">
            <a:solidFill>
              <a:srgbClr val="8389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37" name="矩形 36"/>
          <p:cNvSpPr/>
          <p:nvPr/>
        </p:nvSpPr>
        <p:spPr>
          <a:xfrm>
            <a:off x="4424292" y="1530250"/>
            <a:ext cx="3357880" cy="594359"/>
          </a:xfrm>
          <a:prstGeom prst="rect"/>
        </p:spPr>
        <p:txBody>
          <a:bodyPr wrap="none">
            <a:spAutoFit/>
          </a:bodyPr>
          <a:p>
            <a:pPr algn="l"/>
            <a:r>
              <a:rPr altLang="zh-CN" sz="3000" lang="en-US">
                <a:solidFill>
                  <a:schemeClr val="bg1"/>
                </a:solidFill>
                <a:latin typeface="+mj-ea"/>
                <a:ea typeface="+mj-ea"/>
              </a:rPr>
              <a:t>Login registration page</a:t>
            </a:r>
            <a:endParaRPr altLang="zh-CN" sz="3000" 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48638" name="矩形 37"/>
          <p:cNvSpPr/>
          <p:nvPr/>
        </p:nvSpPr>
        <p:spPr>
          <a:xfrm>
            <a:off x="4424045" y="2186305"/>
            <a:ext cx="4581525" cy="1177290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zh-CN" sz="1400" kern="0" lang="en-US">
                <a:solidFill>
                  <a:schemeClr val="bg1"/>
                </a:solidFill>
              </a:rPr>
              <a:t> The login registration page currently provides username-password login. For registration, click "register" to enter the page and complete operations.</a:t>
            </a:r>
            <a:endParaRPr altLang="zh-CN" sz="1400" kern="0" lang="en-US">
              <a:solidFill>
                <a:schemeClr val="bg1"/>
              </a:solidFill>
            </a:endParaRPr>
          </a:p>
        </p:txBody>
      </p:sp>
      <p:sp>
        <p:nvSpPr>
          <p:cNvPr id="1048639" name="椭圆 39"/>
          <p:cNvSpPr/>
          <p:nvPr/>
        </p:nvSpPr>
        <p:spPr>
          <a:xfrm>
            <a:off x="4572000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sp>
        <p:nvSpPr>
          <p:cNvPr id="1048640" name="椭圆 40"/>
          <p:cNvSpPr/>
          <p:nvPr/>
        </p:nvSpPr>
        <p:spPr>
          <a:xfrm>
            <a:off x="4918181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sp>
        <p:nvSpPr>
          <p:cNvPr id="1048641" name="椭圆 41"/>
          <p:cNvSpPr/>
          <p:nvPr/>
        </p:nvSpPr>
        <p:spPr>
          <a:xfrm>
            <a:off x="5264363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grpSp>
        <p:nvGrpSpPr>
          <p:cNvPr id="46" name="Group 112"/>
          <p:cNvGrpSpPr/>
          <p:nvPr/>
        </p:nvGrpSpPr>
        <p:grpSpPr>
          <a:xfrm>
            <a:off x="5327495" y="3712333"/>
            <a:ext cx="158135" cy="148150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1048642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43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048644" name="AutoShape 112"/>
          <p:cNvSpPr/>
          <p:nvPr/>
        </p:nvSpPr>
        <p:spPr bwMode="auto">
          <a:xfrm>
            <a:off x="4981158" y="3707561"/>
            <a:ext cx="158392" cy="157694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 bIns="19050" lIns="19050" rIns="19050" tIns="19050"/>
          <a:p>
            <a:pPr algn="ctr" defTabSz="228600" eaLnBrk="1" fontAlgn="base" hangingPunct="0" indent="0" latinLnBrk="0" lvl="0" marL="0" marR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baseline="0" b="0" cap="none" sz="1500" i="0" kern="0" kumimoji="0" lang="en-US" noProof="0" normalizeH="0" spc="0" strike="noStrike" u="none">
              <a:ln>
                <a:noFill/>
              </a:ln>
              <a:solidFill>
                <a:srgbClr val="8E8B6C"/>
              </a:solidFill>
              <a:effectLst>
                <a:outerShdw algn="tl" blurRad="38100" dir="2700000" dist="38100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47" name="组合 52"/>
          <p:cNvGrpSpPr/>
          <p:nvPr/>
        </p:nvGrpSpPr>
        <p:grpSpPr>
          <a:xfrm>
            <a:off x="4656851" y="3707341"/>
            <a:ext cx="108482" cy="158135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04864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4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pic>
        <p:nvPicPr>
          <p:cNvPr id="2097163" name="图片 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rcRect l="6489" r="6489"/>
          <a:stretch>
            <a:fillRect/>
          </a:stretch>
        </p:blipFill>
        <p:spPr>
          <a:xfrm>
            <a:off x="186344" y="1388464"/>
            <a:ext cx="4099830" cy="2655497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矩形 1"/>
          <p:cNvSpPr/>
          <p:nvPr/>
        </p:nvSpPr>
        <p:spPr>
          <a:xfrm>
            <a:off x="0" y="1388464"/>
            <a:ext cx="9144000" cy="2655497"/>
          </a:xfrm>
          <a:prstGeom prst="rect"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48" name="文本框 23"/>
          <p:cNvSpPr txBox="1"/>
          <p:nvPr/>
        </p:nvSpPr>
        <p:spPr>
          <a:xfrm>
            <a:off x="2602886" y="156903"/>
            <a:ext cx="4022497" cy="497839"/>
          </a:xfrm>
          <a:prstGeom prst="rect"/>
          <a:noFill/>
        </p:spPr>
        <p:txBody>
          <a:bodyPr rtlCol="0" wrap="none">
            <a:spAutoFit/>
          </a:bodyPr>
          <a:p>
            <a:pPr algn="ctr" defTabSz="609600" lvl="0"/>
            <a:r>
              <a:rPr altLang="zh-CN" b="1" sz="2400" kern="0" lang="en-US">
                <a:solidFill>
                  <a:schemeClr val="bg1">
                    <a:lumMod val="50000"/>
                  </a:schemeClr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  <a:sym typeface="+mn-ea"/>
              </a:rPr>
              <a:t>Core functions of the platform</a:t>
            </a:r>
            <a:endParaRPr altLang="en-US" b="1" sz="2400" kern="0" kumimoji="1" lang="zh-CN">
              <a:solidFill>
                <a:srgbClr val="838995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cxnSp>
        <p:nvCxnSpPr>
          <p:cNvPr id="3145735" name="直接连接符 25"/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/>
          <a:ln w="19050">
            <a:solidFill>
              <a:srgbClr val="8389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49" name="矩形 36"/>
          <p:cNvSpPr/>
          <p:nvPr/>
        </p:nvSpPr>
        <p:spPr>
          <a:xfrm>
            <a:off x="4424292" y="1490880"/>
            <a:ext cx="1681480" cy="594360"/>
          </a:xfrm>
          <a:prstGeom prst="rect"/>
        </p:spPr>
        <p:txBody>
          <a:bodyPr wrap="none">
            <a:spAutoFit/>
          </a:bodyPr>
          <a:p>
            <a:pPr algn="l"/>
            <a:r>
              <a:rPr altLang="zh-CN" sz="3000" lang="en-US">
                <a:solidFill>
                  <a:schemeClr val="bg1"/>
                </a:solidFill>
                <a:latin typeface="+mj-ea"/>
                <a:ea typeface="+mj-ea"/>
              </a:rPr>
              <a:t>Home page</a:t>
            </a:r>
            <a:endParaRPr altLang="zh-CN" sz="3000" 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48650" name="矩形 37"/>
          <p:cNvSpPr/>
          <p:nvPr/>
        </p:nvSpPr>
        <p:spPr>
          <a:xfrm>
            <a:off x="4303856" y="2079625"/>
            <a:ext cx="4653454" cy="1567815"/>
          </a:xfrm>
          <a:prstGeom prst="rect"/>
        </p:spPr>
        <p:txBody>
          <a:bodyPr wrap="square">
            <a:noAutofit/>
          </a:bodyPr>
          <a:p>
            <a:pPr>
              <a:lnSpc>
                <a:spcPct val="150000"/>
              </a:lnSpc>
            </a:pPr>
            <a:r>
              <a:rPr altLang="zh-CN" sz="1400" kern="0" lang="en-US">
                <a:solidFill>
                  <a:schemeClr val="bg1"/>
                </a:solidFill>
              </a:rPr>
              <a:t>  The home page uses a modular + waterfall design with a top navigation bar. Ancient books enables one-click jumps to relevant pages. The personal center, in the upper-right corner, allows quick access to account settings.</a:t>
            </a:r>
            <a:endParaRPr altLang="zh-CN" sz="1400" kern="0" lang="en-US">
              <a:solidFill>
                <a:schemeClr val="bg1"/>
              </a:solidFill>
            </a:endParaRPr>
          </a:p>
        </p:txBody>
      </p:sp>
      <p:sp>
        <p:nvSpPr>
          <p:cNvPr id="1048651" name="椭圆 39"/>
          <p:cNvSpPr/>
          <p:nvPr/>
        </p:nvSpPr>
        <p:spPr>
          <a:xfrm>
            <a:off x="4572000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sp>
        <p:nvSpPr>
          <p:cNvPr id="1048652" name="椭圆 40"/>
          <p:cNvSpPr/>
          <p:nvPr/>
        </p:nvSpPr>
        <p:spPr>
          <a:xfrm>
            <a:off x="4918181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sp>
        <p:nvSpPr>
          <p:cNvPr id="1048653" name="椭圆 41"/>
          <p:cNvSpPr/>
          <p:nvPr/>
        </p:nvSpPr>
        <p:spPr>
          <a:xfrm>
            <a:off x="5264363" y="3647316"/>
            <a:ext cx="278184" cy="278184"/>
          </a:xfrm>
          <a:prstGeom prst="ellipse"/>
          <a:solidFill>
            <a:srgbClr val="DC8D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8E8B6C"/>
              </a:solidFill>
            </a:endParaRPr>
          </a:p>
        </p:txBody>
      </p:sp>
      <p:grpSp>
        <p:nvGrpSpPr>
          <p:cNvPr id="49" name="Group 112"/>
          <p:cNvGrpSpPr/>
          <p:nvPr/>
        </p:nvGrpSpPr>
        <p:grpSpPr>
          <a:xfrm>
            <a:off x="5327495" y="3712333"/>
            <a:ext cx="158135" cy="148150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1048654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55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048656" name="AutoShape 112"/>
          <p:cNvSpPr/>
          <p:nvPr/>
        </p:nvSpPr>
        <p:spPr bwMode="auto">
          <a:xfrm>
            <a:off x="4981158" y="3707561"/>
            <a:ext cx="158392" cy="157694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 bIns="19050" lIns="19050" rIns="19050" tIns="19050"/>
          <a:p>
            <a:pPr algn="ctr" defTabSz="228600" eaLnBrk="1" fontAlgn="base" hangingPunct="0" indent="0" latinLnBrk="0" lvl="0" marL="0" marR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baseline="0" b="0" cap="none" sz="1500" i="0" kern="0" kumimoji="0" lang="en-US" noProof="0" normalizeH="0" spc="0" strike="noStrike" u="none">
              <a:ln>
                <a:noFill/>
              </a:ln>
              <a:solidFill>
                <a:srgbClr val="8E8B6C"/>
              </a:solidFill>
              <a:effectLst>
                <a:outerShdw algn="tl" blurRad="38100" dir="2700000" dist="38100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50" name="组合 52"/>
          <p:cNvGrpSpPr/>
          <p:nvPr/>
        </p:nvGrpSpPr>
        <p:grpSpPr>
          <a:xfrm>
            <a:off x="4656851" y="3707341"/>
            <a:ext cx="108482" cy="158135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048657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48658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anchor="ctr" bIns="19050" lIns="19050" rIns="19050" tIns="19050"/>
            <a:p>
              <a:pPr algn="ctr" defTabSz="228600" eaLnBrk="1" fontAlgn="base" hangingPunct="0" indent="0" latinLnBrk="0" lvl="0" marL="0" marR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baseline="0" b="0" cap="none" sz="1500" i="0" kern="0" kumimoji="0" lang="en-US" noProof="0" normalizeH="0" spc="0" strike="noStrike" u="none">
                <a:ln>
                  <a:noFill/>
                </a:ln>
                <a:solidFill>
                  <a:srgbClr val="8E8B6C"/>
                </a:solidFill>
                <a:effectLst>
                  <a:outerShdw algn="tl" blurRad="38100" dir="2700000" dist="38100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pic>
        <p:nvPicPr>
          <p:cNvPr id="2097164" name="图片 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rcRect l="5928" r="5928"/>
          <a:stretch>
            <a:fillRect/>
          </a:stretch>
        </p:blipFill>
        <p:spPr>
          <a:xfrm>
            <a:off x="186344" y="1388464"/>
            <a:ext cx="4099830" cy="2655497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矩形 3"/>
          <p:cNvSpPr/>
          <p:nvPr/>
        </p:nvSpPr>
        <p:spPr>
          <a:xfrm>
            <a:off x="3338830" y="417830"/>
            <a:ext cx="4736465" cy="432435"/>
          </a:xfrm>
          <a:prstGeom prst="rect"/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60" name="矩形 28"/>
          <p:cNvSpPr/>
          <p:nvPr>
            <p:custDataLst>
              <p:tags r:id="rId1"/>
            </p:custDataLst>
          </p:nvPr>
        </p:nvSpPr>
        <p:spPr>
          <a:xfrm>
            <a:off x="3709035" y="1626235"/>
            <a:ext cx="4366260" cy="2847340"/>
          </a:xfrm>
          <a:prstGeom prst="rect"/>
        </p:spPr>
        <p:txBody>
          <a:bodyPr wrap="none">
            <a:noAutofit/>
          </a:bodyPr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 There is a display area for ancient poetry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content.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 The search box is rich in functions, can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be smartly associated, and also has a grade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and dynasty filtering drop-down box.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 The "Daily Word" section is set in a fixed 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  <a:p>
            <a:pPr algn="l" defTabSz="685800" lvl="0"/>
            <a:r>
              <a:rPr altLang="zh-CN" baseline="0" cap="none" sz="1600" i="0" kern="1200" kumimoji="0" lang="en-US" noProof="0" normalizeH="0" spc="0" strike="noStrike" u="none">
                <a:ln>
                  <a:noFill/>
                </a:ln>
                <a:solidFill>
                  <a:srgbClr val="838995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position at the bottom of page.</a:t>
            </a:r>
            <a:endParaRPr altLang="zh-CN" baseline="0" cap="none" sz="1600" i="0" kern="1200" kumimoji="0" lang="en-US" noProof="0" normalizeH="0" spc="0" strike="noStrike" u="none">
              <a:ln>
                <a:noFill/>
              </a:ln>
              <a:solidFill>
                <a:srgbClr val="838995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1048661" name="矩形 34"/>
          <p:cNvSpPr/>
          <p:nvPr/>
        </p:nvSpPr>
        <p:spPr>
          <a:xfrm>
            <a:off x="3529330" y="389890"/>
            <a:ext cx="3373755" cy="502920"/>
          </a:xfrm>
          <a:prstGeom prst="rect"/>
        </p:spPr>
        <p:txBody>
          <a:bodyPr wrap="square">
            <a:spAutoFit/>
          </a:bodyPr>
          <a:p>
            <a:pPr algn="l" defTabSz="685800" lvl="0"/>
            <a:r>
              <a:rPr altLang="zh-CN" baseline="0" cap="none" sz="2400" i="0" kern="1200" kumimoji="0" lang="en-US" noProof="0" normalizeH="0" spc="0" strike="noStrike" u="none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sym typeface="+mn-lt"/>
              </a:rPr>
              <a:t>  Search page</a:t>
            </a:r>
            <a:endParaRPr altLang="zh-CN" baseline="0" cap="none" sz="2400" i="0" kern="1200" kumimoji="0" lang="en-US" noProof="0" normalizeH="0" spc="0" strike="noStrike" u="none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pic>
        <p:nvPicPr>
          <p:cNvPr id="2097165" name="图片 2097157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515235" y="0"/>
            <a:ext cx="3014094" cy="5143500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500">
        <p:random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10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11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12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13.xml><?xml version="1.0" encoding="utf-8"?>
<p:tagLst xmlns:p="http://schemas.openxmlformats.org/presentationml/2006/main">
  <p:tag name="PA" val="v4.1.3"/>
</p:tagLst>
</file>

<file path=ppt/tags/tag14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15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16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17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18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19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2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20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21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22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23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24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25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26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27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28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29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3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30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31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32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33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34.xml><?xml version="1.0" encoding="utf-8"?>
<p:tagLst xmlns:p="http://schemas.openxmlformats.org/presentationml/2006/main">
  <p:tag name="KSO_WM_DIAGRAM_VIRTUALLY_FRAME" val="{&quot;height&quot;:312.27511811023624,&quot;left&quot;:44.7,&quot;top&quot;:68.82488188976377,&quot;width&quot;:644.2}"/>
</p:tagLst>
</file>

<file path=ppt/tags/tag35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36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37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38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39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4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40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41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42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43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88.6962204724409}"/>
</p:tagLst>
</file>

<file path=ppt/tags/tag44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45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46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88.6962204724409}"/>
</p:tagLst>
</file>

<file path=ppt/tags/tag47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48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49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5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50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51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52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53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54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55.xml><?xml version="1.0" encoding="utf-8"?>
<p:tagLst xmlns:p="http://schemas.openxmlformats.org/presentationml/2006/main">
  <p:tag name="KSO_WM_DIAGRAM_VIRTUALLY_FRAME" val="{&quot;height&quot;:243.99685039370084,&quot;left&quot;:27.20377952755905,&quot;top&quot;:112.20086614173229,&quot;width&quot;:692.7462204724409}"/>
</p:tagLst>
</file>

<file path=ppt/tags/tag56.xml><?xml version="1.0" encoding="utf-8"?>
<p:tagLst xmlns:p="http://schemas.openxmlformats.org/presentationml/2006/main">
  <p:tag name="KSO_WM_DIAGRAM_VIRTUALLY_FRAME" val="{&quot;height&quot;:305.4096062992126,&quot;left&quot;:327.29267716535435,&quot;top&quot;:61.45,&quot;width&quot;:308.56724409448816}"/>
</p:tagLst>
</file>

<file path=ppt/tags/tag57.xml><?xml version="1.0" encoding="utf-8"?>
<p:tagLst xmlns:p="http://schemas.openxmlformats.org/presentationml/2006/main">
  <p:tag name="KSO_WM_DIAGRAM_VIRTUALLY_FRAME" val="{&quot;height&quot;:305.4096062992126,&quot;left&quot;:327.29267716535435,&quot;top&quot;:61.45,&quot;width&quot;:308.56724409448816}"/>
</p:tagLst>
</file>

<file path=ppt/tags/tag58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59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6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60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61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62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63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64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65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66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67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68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69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7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70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71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72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73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74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75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76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77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78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79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8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ags/tag80.xml><?xml version="1.0" encoding="utf-8"?>
<p:tagLst xmlns:p="http://schemas.openxmlformats.org/presentationml/2006/main">
  <p:tag name="KSO_WM_DIAGRAM_VIRTUALLY_FRAME" val="{&quot;height&quot;:263.473937007874,&quot;left&quot;:0.6297637795275477,&quot;top&quot;:101.36708661417323,&quot;width&quot;:593.0716535433071}"/>
</p:tagLst>
</file>

<file path=ppt/tags/tag81.xml><?xml version="1.0" encoding="utf-8"?>
<p:tagLst xmlns:p="http://schemas.openxmlformats.org/presentationml/2006/main">
  <p:tag name="PA" val="v4.1.3"/>
</p:tagLst>
</file>

<file path=ppt/tags/tag9.xml><?xml version="1.0" encoding="utf-8"?>
<p:tagLst xmlns:p="http://schemas.openxmlformats.org/presentationml/2006/main">
  <p:tag name="KSO_WM_DIAGRAM_VIRTUALLY_FRAME" val="{&quot;height&quot;:392.03574803149604,&quot;left&quot;:141.3908661417323,&quot;top&quot;:113.82354330708661,&quot;width&quot;:417.50346456692915}"/>
</p:tagLst>
</file>

<file path=ppt/theme/theme1.xml><?xml version="1.0" encoding="utf-8"?>
<a:theme xmlns:a="http://schemas.openxmlformats.org/drawingml/2006/main" name="Office 主题">
  <a:themeElements>
    <a:clrScheme name="自定义 268">
      <a:dk1>
        <a:sysClr lastClr="000000" val="windowText"/>
      </a:dk1>
      <a:lt1>
        <a:sysClr lastClr="FFFFFF" val="window"/>
      </a:lt1>
      <a:dk2>
        <a:srgbClr val="EEF2F5"/>
      </a:dk2>
      <a:lt2>
        <a:srgbClr val="E7E6E6"/>
      </a:lt2>
      <a:accent1>
        <a:srgbClr val="838995"/>
      </a:accent1>
      <a:accent2>
        <a:srgbClr val="DC8D59"/>
      </a:accent2>
      <a:accent3>
        <a:srgbClr val="989BA2"/>
      </a:accent3>
      <a:accent4>
        <a:srgbClr val="CEAEA1"/>
      </a:accent4>
      <a:accent5>
        <a:srgbClr val="F79C65"/>
      </a:accent5>
      <a:accent6>
        <a:srgbClr val="70AD47"/>
      </a:accent6>
      <a:hlink>
        <a:srgbClr val="000000"/>
      </a:hlink>
      <a:folHlink>
        <a:srgbClr val="954F72"/>
      </a:folHlink>
    </a:clrScheme>
    <a:fontScheme name="方正清刻本悦宋简体">
      <a:majorFont>
        <a:latin typeface="方正清刻本悦宋简体"/>
        <a:ea typeface="方正清刻本悦宋简体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演示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哒哒 熊猫</dc:creator>
  <cp:lastModifiedBy>卤素互化物</cp:lastModifiedBy>
  <dcterms:created xsi:type="dcterms:W3CDTF">2025-05-27T21:03:30Z</dcterms:created>
  <dcterms:modified xsi:type="dcterms:W3CDTF">2025-05-29T00:40:41Z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6bfbb8d81a59449b934f1b70f20d2fa5_21</vt:lpwstr>
  </property>
  <property fmtid="{D5CDD505-2E9C-101B-9397-08002B2CF9AE}" pid="3" name="KSOProductBuildVer">
    <vt:lpwstr>2052-12.1.0.21171</vt:lpwstr>
  </property>
  <property fmtid="{D5CDD505-2E9C-101B-9397-08002B2CF9AE}" pid="4" name="KSOTemplateUUID">
    <vt:lpwstr>v1.0_mb_4Yajca5aPG8s2E10uThpmQ==</vt:lpwstr>
  </property>
</Properties>
</file>